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0" d="100"/>
          <a:sy n="100" d="100"/>
        </p:scale>
        <p:origin x="-352"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t>9/18/14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t>‹#›</a:t>
            </a:fld>
            <a:endParaRPr lang="en-IN"/>
          </a:p>
        </p:txBody>
      </p:sp>
    </p:spTree>
    <p:extLst>
      <p:ext uri="{BB962C8B-B14F-4D97-AF65-F5344CB8AC3E}">
        <p14:creationId xmlns:p14="http://schemas.microsoft.com/office/powerpoint/2010/main"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t>9/18/14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t>9/18/14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t>9/18/14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8686BF-24C0-4A08-A2E0-AC652374CD6B}" type="datetime1">
              <a:rPr lang="en-US" smtClean="0"/>
              <a:t>9/18/14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77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1DE4D45-0A47-4377-AC8A-DC328967541E}" type="datetime1">
              <a:rPr lang="en-US" smtClean="0"/>
              <a:t>9/18/14</a:t>
            </a:fld>
            <a:endParaRPr lang="en-US"/>
          </a:p>
        </p:txBody>
      </p:sp>
      <p:sp>
        <p:nvSpPr>
          <p:cNvPr id="8" name="Footer Placeholder 7"/>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9" name="Slide Number Placeholder 8"/>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t>9/18/14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t>9/18/14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t>9/18/14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t>9/18/14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4502981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jpeg"/><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t>‹#›</a:t>
            </a:fld>
            <a:endParaRPr lang="en-US"/>
          </a:p>
        </p:txBody>
      </p:sp>
      <p:pic>
        <p:nvPicPr>
          <p:cNvPr id="11" name="Picture 10"/>
          <p:cNvPicPr>
            <a:picLocks noChangeAspect="1"/>
          </p:cNvPicPr>
          <p:nvPr userDrawn="1"/>
        </p:nvPicPr>
        <p:blipFill>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userDrawn="1"/>
        </p:nvPicPr>
        <p:blipFill rotWithShape="1">
          <a:blip r:embed="rId14">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userDrawn="1"/>
        </p:nvPicPr>
        <p:blipFill>
          <a:blip r:embed="rId15">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userDrawn="1"/>
        </p:nvPicPr>
        <p:blipFill>
          <a:blip r:embed="rId16"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b="1" dirty="0"/>
              <a:t>Building energy businesses: Knowledge sharing workshop with business incubators &amp; entrepreneurs from Asia &amp; Africa</a:t>
            </a:r>
            <a:endParaRPr lang="en-US" dirty="0"/>
          </a:p>
          <a:p>
            <a:endParaRPr lang="en-US" dirty="0"/>
          </a:p>
        </p:txBody>
      </p:sp>
      <p:sp>
        <p:nvSpPr>
          <p:cNvPr id="5" name="Title 1"/>
          <p:cNvSpPr txBox="1">
            <a:spLocks/>
          </p:cNvSpPr>
          <p:nvPr/>
        </p:nvSpPr>
        <p:spPr>
          <a:xfrm>
            <a:off x="841419" y="463639"/>
            <a:ext cx="7427149" cy="139091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smtClean="0"/>
              <a:t>EGG-energy</a:t>
            </a:r>
            <a:r>
              <a:rPr lang="en-US" dirty="0" smtClean="0"/>
              <a:t/>
            </a:r>
            <a:br>
              <a:rPr lang="en-US" dirty="0" smtClean="0"/>
            </a:br>
            <a:r>
              <a:rPr lang="en-US" sz="2900" dirty="0" smtClean="0"/>
              <a:t>Dar </a:t>
            </a:r>
            <a:r>
              <a:rPr lang="en-US" sz="2900" dirty="0" err="1" smtClean="0"/>
              <a:t>es</a:t>
            </a:r>
            <a:r>
              <a:rPr lang="en-US" sz="2900" dirty="0" smtClean="0"/>
              <a:t> Salaam, Tanzania</a:t>
            </a:r>
            <a:endParaRPr lang="en-US" sz="2900" dirty="0"/>
          </a:p>
        </p:txBody>
      </p:sp>
      <p:sp>
        <p:nvSpPr>
          <p:cNvPr id="8" name="TextBox 7"/>
          <p:cNvSpPr txBox="1"/>
          <p:nvPr/>
        </p:nvSpPr>
        <p:spPr>
          <a:xfrm>
            <a:off x="841418" y="4660005"/>
            <a:ext cx="10491990" cy="1323439"/>
          </a:xfrm>
          <a:prstGeom prst="rect">
            <a:avLst/>
          </a:prstGeom>
          <a:noFill/>
        </p:spPr>
        <p:txBody>
          <a:bodyPr wrap="square" rtlCol="0">
            <a:spAutoFit/>
          </a:bodyPr>
          <a:lstStyle/>
          <a:p>
            <a:r>
              <a:rPr lang="en-US" sz="2000" b="1" dirty="0" smtClean="0"/>
              <a:t>Jamie Yang, President</a:t>
            </a:r>
            <a:endParaRPr lang="en-US" sz="2000" b="1" dirty="0"/>
          </a:p>
          <a:p>
            <a:r>
              <a:rPr lang="en-US" sz="2000" dirty="0" smtClean="0"/>
              <a:t>As </a:t>
            </a:r>
            <a:r>
              <a:rPr lang="en-US" sz="2000" dirty="0"/>
              <a:t>the founding CEO, led the company from the pilot phase through the </a:t>
            </a:r>
            <a:r>
              <a:rPr lang="en-US" sz="2000" dirty="0" smtClean="0"/>
              <a:t>recent hiring </a:t>
            </a:r>
            <a:r>
              <a:rPr lang="en-US" sz="2000" dirty="0"/>
              <a:t>of an experienced CEO</a:t>
            </a:r>
            <a:r>
              <a:rPr lang="en-US" sz="2000" dirty="0" smtClean="0"/>
              <a:t>. Now responsible for closing the current investment round and the introduction of a new product offering.</a:t>
            </a:r>
            <a:endParaRPr lang="en-US" dirty="0"/>
          </a:p>
        </p:txBody>
      </p:sp>
      <p:grpSp>
        <p:nvGrpSpPr>
          <p:cNvPr id="9" name="Group 8"/>
          <p:cNvGrpSpPr/>
          <p:nvPr/>
        </p:nvGrpSpPr>
        <p:grpSpPr>
          <a:xfrm>
            <a:off x="7328263" y="137398"/>
            <a:ext cx="4673428" cy="646374"/>
            <a:chOff x="6087413" y="327012"/>
            <a:chExt cx="4895376" cy="705485"/>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12" name="Picture 11"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13" name="Picture 12"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pic>
        <p:nvPicPr>
          <p:cNvPr id="14" name="Picture 13" descr="EGG-logo.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34300" y="859152"/>
            <a:ext cx="4140200" cy="1623754"/>
          </a:xfrm>
          <a:prstGeom prst="rect">
            <a:avLst/>
          </a:prstGeom>
        </p:spPr>
      </p:pic>
      <p:sp>
        <p:nvSpPr>
          <p:cNvPr id="15" name="Rectangle 14"/>
          <p:cNvSpPr/>
          <p:nvPr/>
        </p:nvSpPr>
        <p:spPr>
          <a:xfrm>
            <a:off x="901700" y="2474757"/>
            <a:ext cx="10731500" cy="2031325"/>
          </a:xfrm>
          <a:prstGeom prst="rect">
            <a:avLst/>
          </a:prstGeom>
        </p:spPr>
        <p:txBody>
          <a:bodyPr wrap="square">
            <a:spAutoFit/>
          </a:bodyPr>
          <a:lstStyle/>
          <a:p>
            <a:r>
              <a:rPr lang="en-US" dirty="0" smtClean="0"/>
              <a:t>EGG</a:t>
            </a:r>
            <a:r>
              <a:rPr lang="en-US" dirty="0"/>
              <a:t>-energy is a social enterprise working at the crossroads of solar energy and financial inclusion to make reliable, sustainable energy solutions accessible to off-grid Tanzanians. Driven by a mission to improve our customers’ quality of life, EGG has developed sales and marketing techniques, management systems, a network of skilled technicians, and a financing program—all coordinated using mobile money and state-of-the-art information technology. As a technology-agnostic distribution and financing provider, we are currently focusing on mobile-enabled rent-to-own solar home systems, but are collecting valuable customer financial, demographic, and usage data that we can use to bring the most suitable services to our customers</a:t>
            </a:r>
            <a:r>
              <a:rPr lang="en-US" dirty="0" smtClean="0"/>
              <a:t>.</a:t>
            </a:r>
            <a:endParaRPr lang="en-US" dirty="0"/>
          </a:p>
        </p:txBody>
      </p:sp>
    </p:spTree>
    <p:extLst>
      <p:ext uri="{BB962C8B-B14F-4D97-AF65-F5344CB8AC3E}">
        <p14:creationId xmlns:p14="http://schemas.microsoft.com/office/powerpoint/2010/main" val="32125342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Energy Access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a:t>EGG-energy is currently focused on building a last-mile distribution network for solar PV systems by efficiently managing local logistics, sales and marketing, consumer financing, and installation and maintenance. We </a:t>
            </a:r>
            <a:r>
              <a:rPr lang="en-US" sz="2400" dirty="0" smtClean="0"/>
              <a:t>are building </a:t>
            </a:r>
            <a:r>
              <a:rPr lang="en-US" sz="2400" dirty="0"/>
              <a:t>the infrastructure that enables the widespread sales and financing of solar </a:t>
            </a:r>
            <a:r>
              <a:rPr lang="en-US" sz="2400" dirty="0" smtClean="0"/>
              <a:t>systems, </a:t>
            </a:r>
            <a:r>
              <a:rPr lang="en-US" sz="2400" dirty="0"/>
              <a:t>while minimizing the finance risk and costs of providing a reliable service. In the longer term, this infrastructure will be used to provide additional services and broaden the customer base. </a:t>
            </a:r>
            <a:r>
              <a:rPr lang="en-US" sz="2400" dirty="0" smtClean="0"/>
              <a:t>Our vision is for all Tanzanians to have access to affordable, reliable energy services.</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9658773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1010"/>
            <a:ext cx="10515600" cy="1325563"/>
          </a:xfrm>
        </p:spPr>
        <p:txBody>
          <a:bodyPr>
            <a:normAutofit/>
          </a:bodyPr>
          <a:lstStyle/>
          <a:p>
            <a:r>
              <a:rPr lang="en-US" sz="4000" dirty="0" smtClean="0"/>
              <a:t>Entrepreneurship/Enterprise Development</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EGG-energy has worked on developin</a:t>
            </a:r>
            <a:r>
              <a:rPr lang="en-US" sz="2400" dirty="0" smtClean="0"/>
              <a:t>g a network of independent battery distributors and sales agents, with sales incentives, training, and financing. Currently this is on pause as we are focusing on developing our internal capacity, and we are looking for ways to do this better. Also, 20% of our customers operate businesses using the electricity services that we provide. </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11716343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activities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In 2014-2015, we have planned the following activities:</a:t>
            </a:r>
          </a:p>
          <a:p>
            <a:r>
              <a:rPr lang="en-US" sz="2400" dirty="0" smtClean="0"/>
              <a:t>Refine rent-to-own model to prepare to scale</a:t>
            </a:r>
          </a:p>
          <a:p>
            <a:r>
              <a:rPr lang="en-US" sz="2400" dirty="0" smtClean="0"/>
              <a:t>Establish productive sales channel and financing partners</a:t>
            </a:r>
          </a:p>
          <a:p>
            <a:r>
              <a:rPr lang="en-US" sz="2400" dirty="0" smtClean="0"/>
              <a:t>Secure working capital needed to meet demand</a:t>
            </a:r>
          </a:p>
          <a:p>
            <a:r>
              <a:rPr lang="en-US" sz="2400" dirty="0" smtClean="0"/>
              <a:t>Expand service offering to reach a broader customer base</a:t>
            </a:r>
          </a:p>
          <a:p>
            <a:r>
              <a:rPr lang="en-US" sz="2400" dirty="0" smtClean="0"/>
              <a:t>Expand geographically in Tanzania</a:t>
            </a:r>
          </a:p>
          <a:p>
            <a:r>
              <a:rPr lang="en-US" sz="2400" dirty="0" smtClean="0"/>
              <a:t>Reach target of 3000 financed solar systems installed</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30896665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TotalTime>
  <Words>477</Words>
  <Application>Microsoft Macintosh PowerPoint</Application>
  <PresentationFormat>Custom</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Energy Access</vt:lpstr>
      <vt:lpstr>Entrepreneurship/Enterprise Development</vt:lpstr>
      <vt:lpstr>Planned activities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Jamie Yang</cp:lastModifiedBy>
  <cp:revision>11</cp:revision>
  <dcterms:created xsi:type="dcterms:W3CDTF">2014-05-29T12:27:45Z</dcterms:created>
  <dcterms:modified xsi:type="dcterms:W3CDTF">2014-09-18T12:44:52Z</dcterms:modified>
</cp:coreProperties>
</file>