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6" r:id="rId2"/>
    <p:sldId id="290" r:id="rId3"/>
    <p:sldId id="309" r:id="rId4"/>
    <p:sldId id="310" r:id="rId5"/>
    <p:sldId id="304" r:id="rId6"/>
    <p:sldId id="293" r:id="rId7"/>
    <p:sldId id="336" r:id="rId8"/>
    <p:sldId id="313" r:id="rId9"/>
    <p:sldId id="314" r:id="rId10"/>
    <p:sldId id="315" r:id="rId11"/>
    <p:sldId id="325" r:id="rId12"/>
    <p:sldId id="321" r:id="rId13"/>
    <p:sldId id="291" r:id="rId14"/>
    <p:sldId id="329" r:id="rId15"/>
    <p:sldId id="28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vyam Nagpal" initials="DN" lastIdx="2" clrIdx="0">
    <p:extLst>
      <p:ext uri="{19B8F6BF-5375-455C-9EA6-DF929625EA0E}">
        <p15:presenceInfo xmlns:p15="http://schemas.microsoft.com/office/powerpoint/2012/main" userId="S-1-5-21-653272589-3936800030-4198134656-2267" providerId="AD"/>
      </p:ext>
    </p:extLst>
  </p:cmAuthor>
  <p:cmAuthor id="2" name="Salvatore Vinci" initials="SV" lastIdx="1" clrIdx="1">
    <p:extLst>
      <p:ext uri="{19B8F6BF-5375-455C-9EA6-DF929625EA0E}">
        <p15:presenceInfo xmlns:p15="http://schemas.microsoft.com/office/powerpoint/2012/main" userId="Salvatore Vin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73981" autoAdjust="0"/>
  </p:normalViewPr>
  <p:slideViewPr>
    <p:cSldViewPr snapToGrid="0">
      <p:cViewPr varScale="1">
        <p:scale>
          <a:sx n="95" d="100"/>
          <a:sy n="95" d="100"/>
        </p:scale>
        <p:origin x="217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130" y="-18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hawila\Documents\2014\Auctions\2015-06-07%20Auctio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Number of countries that</a:t>
            </a:r>
            <a:r>
              <a:rPr lang="en-US" sz="1100" baseline="0" dirty="0"/>
              <a:t> have </a:t>
            </a:r>
            <a:r>
              <a:rPr lang="en-US" sz="1100" baseline="0" dirty="0" smtClean="0"/>
              <a:t>adopted</a:t>
            </a:r>
          </a:p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 smtClean="0"/>
              <a:t>Renewable Energy </a:t>
            </a:r>
            <a:r>
              <a:rPr lang="en-US" sz="1100" baseline="0" dirty="0"/>
              <a:t>Auctions </a:t>
            </a:r>
            <a:endParaRPr lang="en-US" sz="11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656213441587321E-2"/>
          <c:y val="0.24234818162543195"/>
          <c:w val="0.9020831146106737"/>
          <c:h val="0.65657407407407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1'!$C$19</c:f>
              <c:strCache>
                <c:ptCount val="1"/>
                <c:pt idx="0">
                  <c:v>Number of countries</c:v>
                </c:pt>
              </c:strCache>
            </c:strRef>
          </c:tx>
          <c:spPr>
            <a:solidFill>
              <a:srgbClr val="0872A6"/>
            </a:solidFill>
            <a:ln>
              <a:noFill/>
            </a:ln>
            <a:effectLst/>
          </c:spPr>
          <c:invertIfNegative val="0"/>
          <c:cat>
            <c:numRef>
              <c:f>'Fig 1'!$D$18:$N$18</c:f>
              <c:numCache>
                <c:formatCode>@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'Fig 1'!$D$19:$N$19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  <c:pt idx="4">
                  <c:v>18</c:v>
                </c:pt>
                <c:pt idx="5">
                  <c:v>21</c:v>
                </c:pt>
                <c:pt idx="6">
                  <c:v>21</c:v>
                </c:pt>
                <c:pt idx="7">
                  <c:v>36</c:v>
                </c:pt>
                <c:pt idx="8">
                  <c:v>48</c:v>
                </c:pt>
                <c:pt idx="9">
                  <c:v>55</c:v>
                </c:pt>
                <c:pt idx="1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51130880"/>
        <c:axId val="-1651128160"/>
      </c:barChart>
      <c:catAx>
        <c:axId val="-165113088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51128160"/>
        <c:crosses val="autoZero"/>
        <c:auto val="1"/>
        <c:lblAlgn val="ctr"/>
        <c:lblOffset val="100"/>
        <c:noMultiLvlLbl val="0"/>
      </c:catAx>
      <c:valAx>
        <c:axId val="-16511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511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374B5-4D96-4369-AB94-366802B909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7A244A-D02A-4B5B-BF32-2B77934AC56C}">
      <dgm:prSet phldrT="[Text]"/>
      <dgm:spPr>
        <a:solidFill>
          <a:srgbClr val="0872A6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Flexibility</a:t>
          </a:r>
          <a:endParaRPr lang="en-US" dirty="0">
            <a:latin typeface="Calibri" panose="020F0502020204030204" pitchFamily="34" charset="0"/>
          </a:endParaRPr>
        </a:p>
      </dgm:t>
    </dgm:pt>
    <dgm:pt modelId="{E9CE7466-FE11-428F-86D6-A2B06C04FD74}" type="parTrans" cxnId="{A8C6ABBE-185E-4582-8FBE-A87ACA42406B}">
      <dgm:prSet/>
      <dgm:spPr/>
      <dgm:t>
        <a:bodyPr/>
        <a:lstStyle/>
        <a:p>
          <a:endParaRPr lang="en-US"/>
        </a:p>
      </dgm:t>
    </dgm:pt>
    <dgm:pt modelId="{FB910556-F055-4154-8EB5-BDE772CAE8E1}" type="sibTrans" cxnId="{A8C6ABBE-185E-4582-8FBE-A87ACA42406B}">
      <dgm:prSet/>
      <dgm:spPr/>
      <dgm:t>
        <a:bodyPr/>
        <a:lstStyle/>
        <a:p>
          <a:endParaRPr lang="en-US"/>
        </a:p>
      </dgm:t>
    </dgm:pt>
    <dgm:pt modelId="{95AC7038-F673-48A8-B240-5EDE1060C0EC}">
      <dgm:prSet phldrT="[Text]"/>
      <dgm:spPr>
        <a:solidFill>
          <a:srgbClr val="0872A6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Real price discovery</a:t>
          </a:r>
          <a:endParaRPr lang="en-US" dirty="0">
            <a:latin typeface="Calibri" panose="020F0502020204030204" pitchFamily="34" charset="0"/>
          </a:endParaRPr>
        </a:p>
      </dgm:t>
    </dgm:pt>
    <dgm:pt modelId="{90BC5403-7820-4F96-85FD-70181C845F73}" type="parTrans" cxnId="{96D9B433-67FB-4FB4-8D14-9373531C0B7E}">
      <dgm:prSet/>
      <dgm:spPr/>
      <dgm:t>
        <a:bodyPr/>
        <a:lstStyle/>
        <a:p>
          <a:endParaRPr lang="en-US"/>
        </a:p>
      </dgm:t>
    </dgm:pt>
    <dgm:pt modelId="{270CC748-7EF0-4D2B-9B0C-C38F5270948A}" type="sibTrans" cxnId="{96D9B433-67FB-4FB4-8D14-9373531C0B7E}">
      <dgm:prSet/>
      <dgm:spPr/>
      <dgm:t>
        <a:bodyPr/>
        <a:lstStyle/>
        <a:p>
          <a:endParaRPr lang="en-US"/>
        </a:p>
      </dgm:t>
    </dgm:pt>
    <dgm:pt modelId="{4540AAB6-627B-46AB-9511-1CFE4B2A245B}">
      <dgm:prSet phldrT="[Text]"/>
      <dgm:spPr>
        <a:solidFill>
          <a:srgbClr val="0872A6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Greater certainty regarding prices and quantities</a:t>
          </a:r>
          <a:endParaRPr lang="en-US" dirty="0">
            <a:latin typeface="Calibri" panose="020F0502020204030204" pitchFamily="34" charset="0"/>
          </a:endParaRPr>
        </a:p>
      </dgm:t>
    </dgm:pt>
    <dgm:pt modelId="{22F2B43F-1787-4ED5-990F-5E427DA06415}" type="parTrans" cxnId="{48F88189-35E4-4D69-84A1-B1047D5F425A}">
      <dgm:prSet/>
      <dgm:spPr/>
      <dgm:t>
        <a:bodyPr/>
        <a:lstStyle/>
        <a:p>
          <a:endParaRPr lang="en-US"/>
        </a:p>
      </dgm:t>
    </dgm:pt>
    <dgm:pt modelId="{BCAA4BFE-D837-4B72-AB7E-4679732DB55B}" type="sibTrans" cxnId="{48F88189-35E4-4D69-84A1-B1047D5F425A}">
      <dgm:prSet/>
      <dgm:spPr/>
      <dgm:t>
        <a:bodyPr/>
        <a:lstStyle/>
        <a:p>
          <a:endParaRPr lang="en-US"/>
        </a:p>
      </dgm:t>
    </dgm:pt>
    <dgm:pt modelId="{3315F26E-77D2-4D04-A5F5-85F710EBF965}">
      <dgm:prSet phldrT="[Text]"/>
      <dgm:spPr>
        <a:solidFill>
          <a:srgbClr val="0872A6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Commitments and transparency</a:t>
          </a:r>
          <a:endParaRPr lang="en-US" dirty="0">
            <a:latin typeface="Calibri" panose="020F0502020204030204" pitchFamily="34" charset="0"/>
          </a:endParaRPr>
        </a:p>
      </dgm:t>
    </dgm:pt>
    <dgm:pt modelId="{76EDDBDD-69C8-4773-B277-91F9BE2FCFA2}" type="parTrans" cxnId="{C8A9B600-CD3C-4769-B257-EE99C4672ACA}">
      <dgm:prSet/>
      <dgm:spPr/>
      <dgm:t>
        <a:bodyPr/>
        <a:lstStyle/>
        <a:p>
          <a:endParaRPr lang="en-US"/>
        </a:p>
      </dgm:t>
    </dgm:pt>
    <dgm:pt modelId="{D1D413F7-68E5-41DC-9DC6-0B0D4E4E8884}" type="sibTrans" cxnId="{C8A9B600-CD3C-4769-B257-EE99C4672ACA}">
      <dgm:prSet/>
      <dgm:spPr/>
      <dgm:t>
        <a:bodyPr/>
        <a:lstStyle/>
        <a:p>
          <a:endParaRPr lang="en-US"/>
        </a:p>
      </dgm:t>
    </dgm:pt>
    <dgm:pt modelId="{76E60AF6-7276-4CFF-92AA-60135CBC3FDC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872A6"/>
              </a:solidFill>
              <a:latin typeface="Calibri" panose="020F0502020204030204" pitchFamily="34" charset="0"/>
            </a:rPr>
            <a:t>Relatively high transaction costs</a:t>
          </a:r>
          <a:endParaRPr lang="en-US" dirty="0">
            <a:solidFill>
              <a:srgbClr val="0872A6"/>
            </a:solidFill>
            <a:latin typeface="Calibri" panose="020F0502020204030204" pitchFamily="34" charset="0"/>
          </a:endParaRPr>
        </a:p>
      </dgm:t>
    </dgm:pt>
    <dgm:pt modelId="{99E8A572-C591-4861-A110-A842F6DE3584}" type="parTrans" cxnId="{288B61DC-6527-40EA-BE9C-78D6514DF8F8}">
      <dgm:prSet/>
      <dgm:spPr/>
      <dgm:t>
        <a:bodyPr/>
        <a:lstStyle/>
        <a:p>
          <a:endParaRPr lang="en-US"/>
        </a:p>
      </dgm:t>
    </dgm:pt>
    <dgm:pt modelId="{51CE7D1E-0CB8-4E9F-88BD-75749B275295}" type="sibTrans" cxnId="{288B61DC-6527-40EA-BE9C-78D6514DF8F8}">
      <dgm:prSet/>
      <dgm:spPr/>
      <dgm:t>
        <a:bodyPr/>
        <a:lstStyle/>
        <a:p>
          <a:endParaRPr lang="en-US"/>
        </a:p>
      </dgm:t>
    </dgm:pt>
    <dgm:pt modelId="{A01FF65E-E28F-4F0F-9C1A-B9E9D974A49D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0872A6"/>
              </a:solidFill>
              <a:latin typeface="Calibri" panose="020F0502020204030204" pitchFamily="34" charset="0"/>
            </a:rPr>
            <a:t>Risk of underbuilding and delays</a:t>
          </a:r>
          <a:endParaRPr lang="en-US" dirty="0">
            <a:solidFill>
              <a:srgbClr val="0872A6"/>
            </a:solidFill>
            <a:latin typeface="Calibri" panose="020F0502020204030204" pitchFamily="34" charset="0"/>
          </a:endParaRPr>
        </a:p>
      </dgm:t>
    </dgm:pt>
    <dgm:pt modelId="{45B24B89-2F8C-46D9-9E54-3E672E293BE2}" type="parTrans" cxnId="{2977264F-F66F-499D-A83A-AFA0BC60669B}">
      <dgm:prSet/>
      <dgm:spPr/>
      <dgm:t>
        <a:bodyPr/>
        <a:lstStyle/>
        <a:p>
          <a:endParaRPr lang="en-US"/>
        </a:p>
      </dgm:t>
    </dgm:pt>
    <dgm:pt modelId="{29B979AC-89F5-4A36-8E01-2D674039CE61}" type="sibTrans" cxnId="{2977264F-F66F-499D-A83A-AFA0BC60669B}">
      <dgm:prSet/>
      <dgm:spPr/>
      <dgm:t>
        <a:bodyPr/>
        <a:lstStyle/>
        <a:p>
          <a:endParaRPr lang="en-US"/>
        </a:p>
      </dgm:t>
    </dgm:pt>
    <dgm:pt modelId="{47E7DFE8-41FF-4922-AEF5-65EB5CA949AD}" type="pres">
      <dgm:prSet presAssocID="{DB9374B5-4D96-4369-AB94-366802B909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6D64B-CFB4-4067-AC6C-B813506D3967}" type="pres">
      <dgm:prSet presAssocID="{857A244A-D02A-4B5B-BF32-2B77934AC56C}" presName="parentLin" presStyleCnt="0"/>
      <dgm:spPr/>
    </dgm:pt>
    <dgm:pt modelId="{7378D8CD-14D7-473D-B6E1-AE6E6689FA3A}" type="pres">
      <dgm:prSet presAssocID="{857A244A-D02A-4B5B-BF32-2B77934AC56C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9FB2189-4E38-43CA-BFCA-A67B6973B04A}" type="pres">
      <dgm:prSet presAssocID="{857A244A-D02A-4B5B-BF32-2B77934AC56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0C237-A588-49D0-BB36-100F11D2F37D}" type="pres">
      <dgm:prSet presAssocID="{857A244A-D02A-4B5B-BF32-2B77934AC56C}" presName="negativeSpace" presStyleCnt="0"/>
      <dgm:spPr/>
    </dgm:pt>
    <dgm:pt modelId="{6A7005F4-BBE1-49C6-8FDD-7FFBD13CD3A7}" type="pres">
      <dgm:prSet presAssocID="{857A244A-D02A-4B5B-BF32-2B77934AC56C}" presName="childText" presStyleLbl="conFgAcc1" presStyleIdx="0" presStyleCnt="6">
        <dgm:presLayoutVars>
          <dgm:bulletEnabled val="1"/>
        </dgm:presLayoutVars>
      </dgm:prSet>
      <dgm:spPr>
        <a:solidFill>
          <a:srgbClr val="0872A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2792A08-AD4A-4CDA-B34C-D70CB6628A81}" type="pres">
      <dgm:prSet presAssocID="{FB910556-F055-4154-8EB5-BDE772CAE8E1}" presName="spaceBetweenRectangles" presStyleCnt="0"/>
      <dgm:spPr/>
    </dgm:pt>
    <dgm:pt modelId="{D2D7F2C3-341A-49D6-B523-5521240A15C2}" type="pres">
      <dgm:prSet presAssocID="{95AC7038-F673-48A8-B240-5EDE1060C0EC}" presName="parentLin" presStyleCnt="0"/>
      <dgm:spPr/>
    </dgm:pt>
    <dgm:pt modelId="{0F70A8F1-5147-4D02-8F75-ABEA3698362B}" type="pres">
      <dgm:prSet presAssocID="{95AC7038-F673-48A8-B240-5EDE1060C0EC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EE67E2B-D7A8-4A5A-B1C5-8E8ABD8F27DF}" type="pres">
      <dgm:prSet presAssocID="{95AC7038-F673-48A8-B240-5EDE1060C0E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A10AF-F4C1-41EB-8996-3E2BD4CCEC04}" type="pres">
      <dgm:prSet presAssocID="{95AC7038-F673-48A8-B240-5EDE1060C0EC}" presName="negativeSpace" presStyleCnt="0"/>
      <dgm:spPr/>
    </dgm:pt>
    <dgm:pt modelId="{CD77710A-C7A1-4FCF-A987-597F3C3FDBF8}" type="pres">
      <dgm:prSet presAssocID="{95AC7038-F673-48A8-B240-5EDE1060C0EC}" presName="childText" presStyleLbl="conFgAcc1" presStyleIdx="1" presStyleCnt="6">
        <dgm:presLayoutVars>
          <dgm:bulletEnabled val="1"/>
        </dgm:presLayoutVars>
      </dgm:prSet>
      <dgm:spPr>
        <a:solidFill>
          <a:srgbClr val="0872A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D77F8C1-8DDA-4FC7-80E7-E6A1251536FE}" type="pres">
      <dgm:prSet presAssocID="{270CC748-7EF0-4D2B-9B0C-C38F5270948A}" presName="spaceBetweenRectangles" presStyleCnt="0"/>
      <dgm:spPr/>
    </dgm:pt>
    <dgm:pt modelId="{3C096C58-16E9-46C1-A451-7AB7BE2951F0}" type="pres">
      <dgm:prSet presAssocID="{4540AAB6-627B-46AB-9511-1CFE4B2A245B}" presName="parentLin" presStyleCnt="0"/>
      <dgm:spPr/>
    </dgm:pt>
    <dgm:pt modelId="{1370AAA3-F9FD-4F3C-B887-367175A6F1E2}" type="pres">
      <dgm:prSet presAssocID="{4540AAB6-627B-46AB-9511-1CFE4B2A245B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33D213F8-80E6-4BF1-A4AB-1B9D9378D53C}" type="pres">
      <dgm:prSet presAssocID="{4540AAB6-627B-46AB-9511-1CFE4B2A245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659BB-D730-4E2A-BB3D-9B613A76AB8F}" type="pres">
      <dgm:prSet presAssocID="{4540AAB6-627B-46AB-9511-1CFE4B2A245B}" presName="negativeSpace" presStyleCnt="0"/>
      <dgm:spPr/>
    </dgm:pt>
    <dgm:pt modelId="{4E8DA959-B6AE-46D0-B370-97148A602A51}" type="pres">
      <dgm:prSet presAssocID="{4540AAB6-627B-46AB-9511-1CFE4B2A245B}" presName="childText" presStyleLbl="conFgAcc1" presStyleIdx="2" presStyleCnt="6">
        <dgm:presLayoutVars>
          <dgm:bulletEnabled val="1"/>
        </dgm:presLayoutVars>
      </dgm:prSet>
      <dgm:spPr>
        <a:solidFill>
          <a:srgbClr val="0872A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0D81378-A862-4D4A-9C56-28C90E9D1E55}" type="pres">
      <dgm:prSet presAssocID="{BCAA4BFE-D837-4B72-AB7E-4679732DB55B}" presName="spaceBetweenRectangles" presStyleCnt="0"/>
      <dgm:spPr/>
    </dgm:pt>
    <dgm:pt modelId="{1C369B91-2A2A-4B91-8AA2-4720DE5A0EF4}" type="pres">
      <dgm:prSet presAssocID="{3315F26E-77D2-4D04-A5F5-85F710EBF965}" presName="parentLin" presStyleCnt="0"/>
      <dgm:spPr/>
    </dgm:pt>
    <dgm:pt modelId="{226E93E1-BCC8-45C4-A5D1-9F9ECA1AFDBE}" type="pres">
      <dgm:prSet presAssocID="{3315F26E-77D2-4D04-A5F5-85F710EBF96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DE2D6E42-A8C6-4D6A-94DB-999E0835FA99}" type="pres">
      <dgm:prSet presAssocID="{3315F26E-77D2-4D04-A5F5-85F710EBF9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6FEE1-5DE5-4953-A411-90C5FF0AF2E0}" type="pres">
      <dgm:prSet presAssocID="{3315F26E-77D2-4D04-A5F5-85F710EBF965}" presName="negativeSpace" presStyleCnt="0"/>
      <dgm:spPr/>
    </dgm:pt>
    <dgm:pt modelId="{28348088-0825-48D8-B44B-F8A898054668}" type="pres">
      <dgm:prSet presAssocID="{3315F26E-77D2-4D04-A5F5-85F710EBF965}" presName="childText" presStyleLbl="conFgAcc1" presStyleIdx="3" presStyleCnt="6">
        <dgm:presLayoutVars>
          <dgm:bulletEnabled val="1"/>
        </dgm:presLayoutVars>
      </dgm:prSet>
      <dgm:spPr>
        <a:solidFill>
          <a:srgbClr val="0872A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98DF040-7E7C-4F97-8442-2DB42ABCFB18}" type="pres">
      <dgm:prSet presAssocID="{D1D413F7-68E5-41DC-9DC6-0B0D4E4E8884}" presName="spaceBetweenRectangles" presStyleCnt="0"/>
      <dgm:spPr/>
    </dgm:pt>
    <dgm:pt modelId="{229FCF44-4181-4FCC-8F69-2FCA2E23DCE7}" type="pres">
      <dgm:prSet presAssocID="{76E60AF6-7276-4CFF-92AA-60135CBC3FDC}" presName="parentLin" presStyleCnt="0"/>
      <dgm:spPr/>
    </dgm:pt>
    <dgm:pt modelId="{7C6E844A-58CE-452D-9361-F2D46B296BF0}" type="pres">
      <dgm:prSet presAssocID="{76E60AF6-7276-4CFF-92AA-60135CBC3FDC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97F3F14-CF59-4256-AA8B-64E25F78D365}" type="pres">
      <dgm:prSet presAssocID="{76E60AF6-7276-4CFF-92AA-60135CBC3FD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85AE8-CEE3-42ED-8994-843BCFCE01B9}" type="pres">
      <dgm:prSet presAssocID="{76E60AF6-7276-4CFF-92AA-60135CBC3FDC}" presName="negativeSpace" presStyleCnt="0"/>
      <dgm:spPr/>
    </dgm:pt>
    <dgm:pt modelId="{DFF3E8AF-B917-405A-BD1C-F760065735F4}" type="pres">
      <dgm:prSet presAssocID="{76E60AF6-7276-4CFF-92AA-60135CBC3FDC}" presName="childText" presStyleLbl="conFgAcc1" presStyleIdx="4" presStyleCnt="6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0872A6"/>
          </a:solidFill>
        </a:ln>
      </dgm:spPr>
      <dgm:t>
        <a:bodyPr/>
        <a:lstStyle/>
        <a:p>
          <a:endParaRPr lang="en-US"/>
        </a:p>
      </dgm:t>
    </dgm:pt>
    <dgm:pt modelId="{0FEAE4C7-BD1F-47E1-889A-E6777104420D}" type="pres">
      <dgm:prSet presAssocID="{51CE7D1E-0CB8-4E9F-88BD-75749B275295}" presName="spaceBetweenRectangles" presStyleCnt="0"/>
      <dgm:spPr/>
    </dgm:pt>
    <dgm:pt modelId="{44E38FB9-7B85-4A70-904C-BE81B24F64F1}" type="pres">
      <dgm:prSet presAssocID="{A01FF65E-E28F-4F0F-9C1A-B9E9D974A49D}" presName="parentLin" presStyleCnt="0"/>
      <dgm:spPr/>
    </dgm:pt>
    <dgm:pt modelId="{8DA6C121-2B7D-443B-AA7A-279F3D1BA75E}" type="pres">
      <dgm:prSet presAssocID="{A01FF65E-E28F-4F0F-9C1A-B9E9D974A49D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DEF71FDC-4C37-4F01-BA64-83E3D447AA38}" type="pres">
      <dgm:prSet presAssocID="{A01FF65E-E28F-4F0F-9C1A-B9E9D974A4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377A2-C020-4CE1-9D54-5F9ED1EA7655}" type="pres">
      <dgm:prSet presAssocID="{A01FF65E-E28F-4F0F-9C1A-B9E9D974A49D}" presName="negativeSpace" presStyleCnt="0"/>
      <dgm:spPr/>
    </dgm:pt>
    <dgm:pt modelId="{764CC257-0D61-4F60-9554-E03C63F95341}" type="pres">
      <dgm:prSet presAssocID="{A01FF65E-E28F-4F0F-9C1A-B9E9D974A49D}" presName="childText" presStyleLbl="conFgAcc1" presStyleIdx="5" presStyleCnt="6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0872A6"/>
          </a:solidFill>
        </a:ln>
      </dgm:spPr>
      <dgm:t>
        <a:bodyPr/>
        <a:lstStyle/>
        <a:p>
          <a:endParaRPr lang="en-US"/>
        </a:p>
      </dgm:t>
    </dgm:pt>
  </dgm:ptLst>
  <dgm:cxnLst>
    <dgm:cxn modelId="{788C0D0D-AAD9-4142-B950-7FD42E1CE180}" type="presOf" srcId="{A01FF65E-E28F-4F0F-9C1A-B9E9D974A49D}" destId="{8DA6C121-2B7D-443B-AA7A-279F3D1BA75E}" srcOrd="0" destOrd="0" presId="urn:microsoft.com/office/officeart/2005/8/layout/list1"/>
    <dgm:cxn modelId="{371DCBCE-77B6-456D-88FF-E5B858E96E9C}" type="presOf" srcId="{857A244A-D02A-4B5B-BF32-2B77934AC56C}" destId="{7378D8CD-14D7-473D-B6E1-AE6E6689FA3A}" srcOrd="0" destOrd="0" presId="urn:microsoft.com/office/officeart/2005/8/layout/list1"/>
    <dgm:cxn modelId="{9D92AF73-9877-4317-B726-62B1D43C9C88}" type="presOf" srcId="{A01FF65E-E28F-4F0F-9C1A-B9E9D974A49D}" destId="{DEF71FDC-4C37-4F01-BA64-83E3D447AA38}" srcOrd="1" destOrd="0" presId="urn:microsoft.com/office/officeart/2005/8/layout/list1"/>
    <dgm:cxn modelId="{4B4EE10F-F78E-4E2B-9DB1-D10C19992ACF}" type="presOf" srcId="{3315F26E-77D2-4D04-A5F5-85F710EBF965}" destId="{226E93E1-BCC8-45C4-A5D1-9F9ECA1AFDBE}" srcOrd="0" destOrd="0" presId="urn:microsoft.com/office/officeart/2005/8/layout/list1"/>
    <dgm:cxn modelId="{467854D2-4789-4F2E-A961-8D19F36E8BBD}" type="presOf" srcId="{3315F26E-77D2-4D04-A5F5-85F710EBF965}" destId="{DE2D6E42-A8C6-4D6A-94DB-999E0835FA99}" srcOrd="1" destOrd="0" presId="urn:microsoft.com/office/officeart/2005/8/layout/list1"/>
    <dgm:cxn modelId="{6517B3A8-C338-4245-995D-2633963BD543}" type="presOf" srcId="{857A244A-D02A-4B5B-BF32-2B77934AC56C}" destId="{99FB2189-4E38-43CA-BFCA-A67B6973B04A}" srcOrd="1" destOrd="0" presId="urn:microsoft.com/office/officeart/2005/8/layout/list1"/>
    <dgm:cxn modelId="{564EDDCC-F4B4-45B3-AD4A-2D099F6364F1}" type="presOf" srcId="{95AC7038-F673-48A8-B240-5EDE1060C0EC}" destId="{0F70A8F1-5147-4D02-8F75-ABEA3698362B}" srcOrd="0" destOrd="0" presId="urn:microsoft.com/office/officeart/2005/8/layout/list1"/>
    <dgm:cxn modelId="{48F88189-35E4-4D69-84A1-B1047D5F425A}" srcId="{DB9374B5-4D96-4369-AB94-366802B90945}" destId="{4540AAB6-627B-46AB-9511-1CFE4B2A245B}" srcOrd="2" destOrd="0" parTransId="{22F2B43F-1787-4ED5-990F-5E427DA06415}" sibTransId="{BCAA4BFE-D837-4B72-AB7E-4679732DB55B}"/>
    <dgm:cxn modelId="{288B61DC-6527-40EA-BE9C-78D6514DF8F8}" srcId="{DB9374B5-4D96-4369-AB94-366802B90945}" destId="{76E60AF6-7276-4CFF-92AA-60135CBC3FDC}" srcOrd="4" destOrd="0" parTransId="{99E8A572-C591-4861-A110-A842F6DE3584}" sibTransId="{51CE7D1E-0CB8-4E9F-88BD-75749B275295}"/>
    <dgm:cxn modelId="{595D06DF-5ED2-4E93-9D4E-548F5B914614}" type="presOf" srcId="{4540AAB6-627B-46AB-9511-1CFE4B2A245B}" destId="{1370AAA3-F9FD-4F3C-B887-367175A6F1E2}" srcOrd="0" destOrd="0" presId="urn:microsoft.com/office/officeart/2005/8/layout/list1"/>
    <dgm:cxn modelId="{96D9B433-67FB-4FB4-8D14-9373531C0B7E}" srcId="{DB9374B5-4D96-4369-AB94-366802B90945}" destId="{95AC7038-F673-48A8-B240-5EDE1060C0EC}" srcOrd="1" destOrd="0" parTransId="{90BC5403-7820-4F96-85FD-70181C845F73}" sibTransId="{270CC748-7EF0-4D2B-9B0C-C38F5270948A}"/>
    <dgm:cxn modelId="{20E1E981-A5D9-457E-9B97-7342226958ED}" type="presOf" srcId="{95AC7038-F673-48A8-B240-5EDE1060C0EC}" destId="{6EE67E2B-D7A8-4A5A-B1C5-8E8ABD8F27DF}" srcOrd="1" destOrd="0" presId="urn:microsoft.com/office/officeart/2005/8/layout/list1"/>
    <dgm:cxn modelId="{2977264F-F66F-499D-A83A-AFA0BC60669B}" srcId="{DB9374B5-4D96-4369-AB94-366802B90945}" destId="{A01FF65E-E28F-4F0F-9C1A-B9E9D974A49D}" srcOrd="5" destOrd="0" parTransId="{45B24B89-2F8C-46D9-9E54-3E672E293BE2}" sibTransId="{29B979AC-89F5-4A36-8E01-2D674039CE61}"/>
    <dgm:cxn modelId="{C8A9B600-CD3C-4769-B257-EE99C4672ACA}" srcId="{DB9374B5-4D96-4369-AB94-366802B90945}" destId="{3315F26E-77D2-4D04-A5F5-85F710EBF965}" srcOrd="3" destOrd="0" parTransId="{76EDDBDD-69C8-4773-B277-91F9BE2FCFA2}" sibTransId="{D1D413F7-68E5-41DC-9DC6-0B0D4E4E8884}"/>
    <dgm:cxn modelId="{F11F453A-2E4B-4FF7-913D-7658E2EE8A9C}" type="presOf" srcId="{76E60AF6-7276-4CFF-92AA-60135CBC3FDC}" destId="{7C6E844A-58CE-452D-9361-F2D46B296BF0}" srcOrd="0" destOrd="0" presId="urn:microsoft.com/office/officeart/2005/8/layout/list1"/>
    <dgm:cxn modelId="{69625B80-CCDD-41C6-8FE3-0DCD66CC5257}" type="presOf" srcId="{DB9374B5-4D96-4369-AB94-366802B90945}" destId="{47E7DFE8-41FF-4922-AEF5-65EB5CA949AD}" srcOrd="0" destOrd="0" presId="urn:microsoft.com/office/officeart/2005/8/layout/list1"/>
    <dgm:cxn modelId="{A8C6ABBE-185E-4582-8FBE-A87ACA42406B}" srcId="{DB9374B5-4D96-4369-AB94-366802B90945}" destId="{857A244A-D02A-4B5B-BF32-2B77934AC56C}" srcOrd="0" destOrd="0" parTransId="{E9CE7466-FE11-428F-86D6-A2B06C04FD74}" sibTransId="{FB910556-F055-4154-8EB5-BDE772CAE8E1}"/>
    <dgm:cxn modelId="{D732C273-8B42-4F2C-82DD-3B04E538E8EA}" type="presOf" srcId="{76E60AF6-7276-4CFF-92AA-60135CBC3FDC}" destId="{997F3F14-CF59-4256-AA8B-64E25F78D365}" srcOrd="1" destOrd="0" presId="urn:microsoft.com/office/officeart/2005/8/layout/list1"/>
    <dgm:cxn modelId="{26983D26-349B-410F-B9BA-E66BEA0DF6BD}" type="presOf" srcId="{4540AAB6-627B-46AB-9511-1CFE4B2A245B}" destId="{33D213F8-80E6-4BF1-A4AB-1B9D9378D53C}" srcOrd="1" destOrd="0" presId="urn:microsoft.com/office/officeart/2005/8/layout/list1"/>
    <dgm:cxn modelId="{D5B0AB4C-C9A5-4026-9422-FA5CA16201C6}" type="presParOf" srcId="{47E7DFE8-41FF-4922-AEF5-65EB5CA949AD}" destId="{D2C6D64B-CFB4-4067-AC6C-B813506D3967}" srcOrd="0" destOrd="0" presId="urn:microsoft.com/office/officeart/2005/8/layout/list1"/>
    <dgm:cxn modelId="{56D878E1-140F-45AF-AC88-034D109CD95E}" type="presParOf" srcId="{D2C6D64B-CFB4-4067-AC6C-B813506D3967}" destId="{7378D8CD-14D7-473D-B6E1-AE6E6689FA3A}" srcOrd="0" destOrd="0" presId="urn:microsoft.com/office/officeart/2005/8/layout/list1"/>
    <dgm:cxn modelId="{613AFECE-290D-4AFB-9A4C-A24A85FE453A}" type="presParOf" srcId="{D2C6D64B-CFB4-4067-AC6C-B813506D3967}" destId="{99FB2189-4E38-43CA-BFCA-A67B6973B04A}" srcOrd="1" destOrd="0" presId="urn:microsoft.com/office/officeart/2005/8/layout/list1"/>
    <dgm:cxn modelId="{C507147E-663C-4806-B32F-E127EE0C324F}" type="presParOf" srcId="{47E7DFE8-41FF-4922-AEF5-65EB5CA949AD}" destId="{49D0C237-A588-49D0-BB36-100F11D2F37D}" srcOrd="1" destOrd="0" presId="urn:microsoft.com/office/officeart/2005/8/layout/list1"/>
    <dgm:cxn modelId="{C495896B-7314-4E95-9E7B-2526308DDEE2}" type="presParOf" srcId="{47E7DFE8-41FF-4922-AEF5-65EB5CA949AD}" destId="{6A7005F4-BBE1-49C6-8FDD-7FFBD13CD3A7}" srcOrd="2" destOrd="0" presId="urn:microsoft.com/office/officeart/2005/8/layout/list1"/>
    <dgm:cxn modelId="{7713B6C9-964D-4DE1-82A3-B35909CBF5C4}" type="presParOf" srcId="{47E7DFE8-41FF-4922-AEF5-65EB5CA949AD}" destId="{22792A08-AD4A-4CDA-B34C-D70CB6628A81}" srcOrd="3" destOrd="0" presId="urn:microsoft.com/office/officeart/2005/8/layout/list1"/>
    <dgm:cxn modelId="{327A2B1B-21FB-4193-AF79-BDF19344E5EA}" type="presParOf" srcId="{47E7DFE8-41FF-4922-AEF5-65EB5CA949AD}" destId="{D2D7F2C3-341A-49D6-B523-5521240A15C2}" srcOrd="4" destOrd="0" presId="urn:microsoft.com/office/officeart/2005/8/layout/list1"/>
    <dgm:cxn modelId="{F1F7FC67-F6A5-4ED5-905E-9F3682107207}" type="presParOf" srcId="{D2D7F2C3-341A-49D6-B523-5521240A15C2}" destId="{0F70A8F1-5147-4D02-8F75-ABEA3698362B}" srcOrd="0" destOrd="0" presId="urn:microsoft.com/office/officeart/2005/8/layout/list1"/>
    <dgm:cxn modelId="{BD046944-6423-4E18-BD51-9C552CF14012}" type="presParOf" srcId="{D2D7F2C3-341A-49D6-B523-5521240A15C2}" destId="{6EE67E2B-D7A8-4A5A-B1C5-8E8ABD8F27DF}" srcOrd="1" destOrd="0" presId="urn:microsoft.com/office/officeart/2005/8/layout/list1"/>
    <dgm:cxn modelId="{32D536BA-193A-4BC5-96F5-1CF30E49719B}" type="presParOf" srcId="{47E7DFE8-41FF-4922-AEF5-65EB5CA949AD}" destId="{55CA10AF-F4C1-41EB-8996-3E2BD4CCEC04}" srcOrd="5" destOrd="0" presId="urn:microsoft.com/office/officeart/2005/8/layout/list1"/>
    <dgm:cxn modelId="{BBF2765D-A485-4A22-8372-D2E29BAD3495}" type="presParOf" srcId="{47E7DFE8-41FF-4922-AEF5-65EB5CA949AD}" destId="{CD77710A-C7A1-4FCF-A987-597F3C3FDBF8}" srcOrd="6" destOrd="0" presId="urn:microsoft.com/office/officeart/2005/8/layout/list1"/>
    <dgm:cxn modelId="{064B91EF-50AF-4B87-8484-AD960F3B50B6}" type="presParOf" srcId="{47E7DFE8-41FF-4922-AEF5-65EB5CA949AD}" destId="{1D77F8C1-8DDA-4FC7-80E7-E6A1251536FE}" srcOrd="7" destOrd="0" presId="urn:microsoft.com/office/officeart/2005/8/layout/list1"/>
    <dgm:cxn modelId="{AAD428CF-8B9D-47DB-BA3A-985877F7A83D}" type="presParOf" srcId="{47E7DFE8-41FF-4922-AEF5-65EB5CA949AD}" destId="{3C096C58-16E9-46C1-A451-7AB7BE2951F0}" srcOrd="8" destOrd="0" presId="urn:microsoft.com/office/officeart/2005/8/layout/list1"/>
    <dgm:cxn modelId="{EB699664-4D23-4D46-A8AF-E07757A74126}" type="presParOf" srcId="{3C096C58-16E9-46C1-A451-7AB7BE2951F0}" destId="{1370AAA3-F9FD-4F3C-B887-367175A6F1E2}" srcOrd="0" destOrd="0" presId="urn:microsoft.com/office/officeart/2005/8/layout/list1"/>
    <dgm:cxn modelId="{9EF38448-97B9-4235-9CF3-2BF1294EEF00}" type="presParOf" srcId="{3C096C58-16E9-46C1-A451-7AB7BE2951F0}" destId="{33D213F8-80E6-4BF1-A4AB-1B9D9378D53C}" srcOrd="1" destOrd="0" presId="urn:microsoft.com/office/officeart/2005/8/layout/list1"/>
    <dgm:cxn modelId="{805FF4F9-5D87-424E-A0A1-AC8FA4869B81}" type="presParOf" srcId="{47E7DFE8-41FF-4922-AEF5-65EB5CA949AD}" destId="{AA2659BB-D730-4E2A-BB3D-9B613A76AB8F}" srcOrd="9" destOrd="0" presId="urn:microsoft.com/office/officeart/2005/8/layout/list1"/>
    <dgm:cxn modelId="{7C0AA207-970B-41DD-9CF9-7A61418F1ED1}" type="presParOf" srcId="{47E7DFE8-41FF-4922-AEF5-65EB5CA949AD}" destId="{4E8DA959-B6AE-46D0-B370-97148A602A51}" srcOrd="10" destOrd="0" presId="urn:microsoft.com/office/officeart/2005/8/layout/list1"/>
    <dgm:cxn modelId="{ADFF574F-7C64-48FC-8777-AF19ECEA80DD}" type="presParOf" srcId="{47E7DFE8-41FF-4922-AEF5-65EB5CA949AD}" destId="{50D81378-A862-4D4A-9C56-28C90E9D1E55}" srcOrd="11" destOrd="0" presId="urn:microsoft.com/office/officeart/2005/8/layout/list1"/>
    <dgm:cxn modelId="{B8F7A44F-6DB9-468E-B1EE-5538D8632561}" type="presParOf" srcId="{47E7DFE8-41FF-4922-AEF5-65EB5CA949AD}" destId="{1C369B91-2A2A-4B91-8AA2-4720DE5A0EF4}" srcOrd="12" destOrd="0" presId="urn:microsoft.com/office/officeart/2005/8/layout/list1"/>
    <dgm:cxn modelId="{1A993B12-A1A8-4EEE-8DED-0F6E20057F3A}" type="presParOf" srcId="{1C369B91-2A2A-4B91-8AA2-4720DE5A0EF4}" destId="{226E93E1-BCC8-45C4-A5D1-9F9ECA1AFDBE}" srcOrd="0" destOrd="0" presId="urn:microsoft.com/office/officeart/2005/8/layout/list1"/>
    <dgm:cxn modelId="{E543E6EB-C119-4DCD-8D51-3AD5A12BE709}" type="presParOf" srcId="{1C369B91-2A2A-4B91-8AA2-4720DE5A0EF4}" destId="{DE2D6E42-A8C6-4D6A-94DB-999E0835FA99}" srcOrd="1" destOrd="0" presId="urn:microsoft.com/office/officeart/2005/8/layout/list1"/>
    <dgm:cxn modelId="{24759369-75F7-4007-8FCF-A49D90A2BA6C}" type="presParOf" srcId="{47E7DFE8-41FF-4922-AEF5-65EB5CA949AD}" destId="{4406FEE1-5DE5-4953-A411-90C5FF0AF2E0}" srcOrd="13" destOrd="0" presId="urn:microsoft.com/office/officeart/2005/8/layout/list1"/>
    <dgm:cxn modelId="{91658858-1DEF-4C69-B783-F32C6E7075CB}" type="presParOf" srcId="{47E7DFE8-41FF-4922-AEF5-65EB5CA949AD}" destId="{28348088-0825-48D8-B44B-F8A898054668}" srcOrd="14" destOrd="0" presId="urn:microsoft.com/office/officeart/2005/8/layout/list1"/>
    <dgm:cxn modelId="{0791DBA2-8798-4798-9122-B15899E62F08}" type="presParOf" srcId="{47E7DFE8-41FF-4922-AEF5-65EB5CA949AD}" destId="{598DF040-7E7C-4F97-8442-2DB42ABCFB18}" srcOrd="15" destOrd="0" presId="urn:microsoft.com/office/officeart/2005/8/layout/list1"/>
    <dgm:cxn modelId="{0AC47016-8864-4B14-90E3-A98B2D1266B7}" type="presParOf" srcId="{47E7DFE8-41FF-4922-AEF5-65EB5CA949AD}" destId="{229FCF44-4181-4FCC-8F69-2FCA2E23DCE7}" srcOrd="16" destOrd="0" presId="urn:microsoft.com/office/officeart/2005/8/layout/list1"/>
    <dgm:cxn modelId="{54A1BF7F-7466-4F1C-9823-027FF59DCC45}" type="presParOf" srcId="{229FCF44-4181-4FCC-8F69-2FCA2E23DCE7}" destId="{7C6E844A-58CE-452D-9361-F2D46B296BF0}" srcOrd="0" destOrd="0" presId="urn:microsoft.com/office/officeart/2005/8/layout/list1"/>
    <dgm:cxn modelId="{2371E921-D0AF-413E-AC35-98A0EA479F69}" type="presParOf" srcId="{229FCF44-4181-4FCC-8F69-2FCA2E23DCE7}" destId="{997F3F14-CF59-4256-AA8B-64E25F78D365}" srcOrd="1" destOrd="0" presId="urn:microsoft.com/office/officeart/2005/8/layout/list1"/>
    <dgm:cxn modelId="{C339DACA-F3DD-47D1-826D-545B974682A3}" type="presParOf" srcId="{47E7DFE8-41FF-4922-AEF5-65EB5CA949AD}" destId="{F3085AE8-CEE3-42ED-8994-843BCFCE01B9}" srcOrd="17" destOrd="0" presId="urn:microsoft.com/office/officeart/2005/8/layout/list1"/>
    <dgm:cxn modelId="{9487E108-6F2F-4746-B0E7-0F61B448D91D}" type="presParOf" srcId="{47E7DFE8-41FF-4922-AEF5-65EB5CA949AD}" destId="{DFF3E8AF-B917-405A-BD1C-F760065735F4}" srcOrd="18" destOrd="0" presId="urn:microsoft.com/office/officeart/2005/8/layout/list1"/>
    <dgm:cxn modelId="{C50A0537-5D0C-4D36-A2DA-6DA7C9B73240}" type="presParOf" srcId="{47E7DFE8-41FF-4922-AEF5-65EB5CA949AD}" destId="{0FEAE4C7-BD1F-47E1-889A-E6777104420D}" srcOrd="19" destOrd="0" presId="urn:microsoft.com/office/officeart/2005/8/layout/list1"/>
    <dgm:cxn modelId="{B6DD3A5B-6671-4708-9CF4-E61ABCDDBD2A}" type="presParOf" srcId="{47E7DFE8-41FF-4922-AEF5-65EB5CA949AD}" destId="{44E38FB9-7B85-4A70-904C-BE81B24F64F1}" srcOrd="20" destOrd="0" presId="urn:microsoft.com/office/officeart/2005/8/layout/list1"/>
    <dgm:cxn modelId="{436AC0AD-5289-4032-BCD6-7595B723427A}" type="presParOf" srcId="{44E38FB9-7B85-4A70-904C-BE81B24F64F1}" destId="{8DA6C121-2B7D-443B-AA7A-279F3D1BA75E}" srcOrd="0" destOrd="0" presId="urn:microsoft.com/office/officeart/2005/8/layout/list1"/>
    <dgm:cxn modelId="{C659153E-420A-48EC-B34E-5FA1AB8380A3}" type="presParOf" srcId="{44E38FB9-7B85-4A70-904C-BE81B24F64F1}" destId="{DEF71FDC-4C37-4F01-BA64-83E3D447AA38}" srcOrd="1" destOrd="0" presId="urn:microsoft.com/office/officeart/2005/8/layout/list1"/>
    <dgm:cxn modelId="{FA97DB88-2886-49F4-99FE-1AC73B530FEC}" type="presParOf" srcId="{47E7DFE8-41FF-4922-AEF5-65EB5CA949AD}" destId="{3EA377A2-C020-4CE1-9D54-5F9ED1EA7655}" srcOrd="21" destOrd="0" presId="urn:microsoft.com/office/officeart/2005/8/layout/list1"/>
    <dgm:cxn modelId="{A510F9F4-4D0E-4C85-A9B2-5980296C6ECE}" type="presParOf" srcId="{47E7DFE8-41FF-4922-AEF5-65EB5CA949AD}" destId="{764CC257-0D61-4F60-9554-E03C63F9534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005F4-BBE1-49C6-8FDD-7FFBD13CD3A7}">
      <dsp:nvSpPr>
        <dsp:cNvPr id="0" name=""/>
        <dsp:cNvSpPr/>
      </dsp:nvSpPr>
      <dsp:spPr>
        <a:xfrm>
          <a:off x="0" y="267645"/>
          <a:ext cx="6807200" cy="428400"/>
        </a:xfrm>
        <a:prstGeom prst="rect">
          <a:avLst/>
        </a:prstGeom>
        <a:solidFill>
          <a:srgbClr val="0872A6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B2189-4E38-43CA-BFCA-A67B6973B04A}">
      <dsp:nvSpPr>
        <dsp:cNvPr id="0" name=""/>
        <dsp:cNvSpPr/>
      </dsp:nvSpPr>
      <dsp:spPr>
        <a:xfrm>
          <a:off x="340360" y="16725"/>
          <a:ext cx="4765040" cy="501840"/>
        </a:xfrm>
        <a:prstGeom prst="roundRect">
          <a:avLst/>
        </a:prstGeom>
        <a:solidFill>
          <a:srgbClr val="087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</a:rPr>
            <a:t>Flexibility</a:t>
          </a:r>
          <a:endParaRPr lang="en-US" sz="1700" kern="1200" dirty="0">
            <a:latin typeface="Calibri" panose="020F0502020204030204" pitchFamily="34" charset="0"/>
          </a:endParaRPr>
        </a:p>
      </dsp:txBody>
      <dsp:txXfrm>
        <a:off x="364858" y="41223"/>
        <a:ext cx="4716044" cy="452844"/>
      </dsp:txXfrm>
    </dsp:sp>
    <dsp:sp modelId="{CD77710A-C7A1-4FCF-A987-597F3C3FDBF8}">
      <dsp:nvSpPr>
        <dsp:cNvPr id="0" name=""/>
        <dsp:cNvSpPr/>
      </dsp:nvSpPr>
      <dsp:spPr>
        <a:xfrm>
          <a:off x="0" y="1038765"/>
          <a:ext cx="6807200" cy="428400"/>
        </a:xfrm>
        <a:prstGeom prst="rect">
          <a:avLst/>
        </a:prstGeom>
        <a:solidFill>
          <a:srgbClr val="0872A6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67E2B-D7A8-4A5A-B1C5-8E8ABD8F27DF}">
      <dsp:nvSpPr>
        <dsp:cNvPr id="0" name=""/>
        <dsp:cNvSpPr/>
      </dsp:nvSpPr>
      <dsp:spPr>
        <a:xfrm>
          <a:off x="340360" y="787845"/>
          <a:ext cx="4765040" cy="501840"/>
        </a:xfrm>
        <a:prstGeom prst="roundRect">
          <a:avLst/>
        </a:prstGeom>
        <a:solidFill>
          <a:srgbClr val="087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</a:rPr>
            <a:t>Real price discovery</a:t>
          </a:r>
          <a:endParaRPr lang="en-US" sz="1700" kern="1200" dirty="0">
            <a:latin typeface="Calibri" panose="020F0502020204030204" pitchFamily="34" charset="0"/>
          </a:endParaRPr>
        </a:p>
      </dsp:txBody>
      <dsp:txXfrm>
        <a:off x="364858" y="812343"/>
        <a:ext cx="4716044" cy="452844"/>
      </dsp:txXfrm>
    </dsp:sp>
    <dsp:sp modelId="{4E8DA959-B6AE-46D0-B370-97148A602A51}">
      <dsp:nvSpPr>
        <dsp:cNvPr id="0" name=""/>
        <dsp:cNvSpPr/>
      </dsp:nvSpPr>
      <dsp:spPr>
        <a:xfrm>
          <a:off x="0" y="1809886"/>
          <a:ext cx="6807200" cy="428400"/>
        </a:xfrm>
        <a:prstGeom prst="rect">
          <a:avLst/>
        </a:prstGeom>
        <a:solidFill>
          <a:srgbClr val="0872A6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213F8-80E6-4BF1-A4AB-1B9D9378D53C}">
      <dsp:nvSpPr>
        <dsp:cNvPr id="0" name=""/>
        <dsp:cNvSpPr/>
      </dsp:nvSpPr>
      <dsp:spPr>
        <a:xfrm>
          <a:off x="340360" y="1558965"/>
          <a:ext cx="4765040" cy="501840"/>
        </a:xfrm>
        <a:prstGeom prst="roundRect">
          <a:avLst/>
        </a:prstGeom>
        <a:solidFill>
          <a:srgbClr val="087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</a:rPr>
            <a:t>Greater certainty regarding prices and quantities</a:t>
          </a:r>
          <a:endParaRPr lang="en-US" sz="1700" kern="1200" dirty="0">
            <a:latin typeface="Calibri" panose="020F0502020204030204" pitchFamily="34" charset="0"/>
          </a:endParaRPr>
        </a:p>
      </dsp:txBody>
      <dsp:txXfrm>
        <a:off x="364858" y="1583463"/>
        <a:ext cx="4716044" cy="452844"/>
      </dsp:txXfrm>
    </dsp:sp>
    <dsp:sp modelId="{28348088-0825-48D8-B44B-F8A898054668}">
      <dsp:nvSpPr>
        <dsp:cNvPr id="0" name=""/>
        <dsp:cNvSpPr/>
      </dsp:nvSpPr>
      <dsp:spPr>
        <a:xfrm>
          <a:off x="0" y="2581005"/>
          <a:ext cx="6807200" cy="428400"/>
        </a:xfrm>
        <a:prstGeom prst="rect">
          <a:avLst/>
        </a:prstGeom>
        <a:solidFill>
          <a:srgbClr val="0872A6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D6E42-A8C6-4D6A-94DB-999E0835FA99}">
      <dsp:nvSpPr>
        <dsp:cNvPr id="0" name=""/>
        <dsp:cNvSpPr/>
      </dsp:nvSpPr>
      <dsp:spPr>
        <a:xfrm>
          <a:off x="340360" y="2330085"/>
          <a:ext cx="4765040" cy="501840"/>
        </a:xfrm>
        <a:prstGeom prst="roundRect">
          <a:avLst/>
        </a:prstGeom>
        <a:solidFill>
          <a:srgbClr val="0872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anose="020F0502020204030204" pitchFamily="34" charset="0"/>
            </a:rPr>
            <a:t>Commitments and transparency</a:t>
          </a:r>
          <a:endParaRPr lang="en-US" sz="1700" kern="1200" dirty="0">
            <a:latin typeface="Calibri" panose="020F0502020204030204" pitchFamily="34" charset="0"/>
          </a:endParaRPr>
        </a:p>
      </dsp:txBody>
      <dsp:txXfrm>
        <a:off x="364858" y="2354583"/>
        <a:ext cx="4716044" cy="452844"/>
      </dsp:txXfrm>
    </dsp:sp>
    <dsp:sp modelId="{DFF3E8AF-B917-405A-BD1C-F760065735F4}">
      <dsp:nvSpPr>
        <dsp:cNvPr id="0" name=""/>
        <dsp:cNvSpPr/>
      </dsp:nvSpPr>
      <dsp:spPr>
        <a:xfrm>
          <a:off x="0" y="3352126"/>
          <a:ext cx="6807200" cy="428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872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F3F14-CF59-4256-AA8B-64E25F78D365}">
      <dsp:nvSpPr>
        <dsp:cNvPr id="0" name=""/>
        <dsp:cNvSpPr/>
      </dsp:nvSpPr>
      <dsp:spPr>
        <a:xfrm>
          <a:off x="340360" y="3101206"/>
          <a:ext cx="4765040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872A6"/>
              </a:solidFill>
              <a:latin typeface="Calibri" panose="020F0502020204030204" pitchFamily="34" charset="0"/>
            </a:rPr>
            <a:t>Relatively high transaction costs</a:t>
          </a:r>
          <a:endParaRPr lang="en-US" sz="1700" kern="1200" dirty="0">
            <a:solidFill>
              <a:srgbClr val="0872A6"/>
            </a:solidFill>
            <a:latin typeface="Calibri" panose="020F0502020204030204" pitchFamily="34" charset="0"/>
          </a:endParaRPr>
        </a:p>
      </dsp:txBody>
      <dsp:txXfrm>
        <a:off x="364858" y="3125704"/>
        <a:ext cx="4716044" cy="452844"/>
      </dsp:txXfrm>
    </dsp:sp>
    <dsp:sp modelId="{764CC257-0D61-4F60-9554-E03C63F95341}">
      <dsp:nvSpPr>
        <dsp:cNvPr id="0" name=""/>
        <dsp:cNvSpPr/>
      </dsp:nvSpPr>
      <dsp:spPr>
        <a:xfrm>
          <a:off x="0" y="4123246"/>
          <a:ext cx="6807200" cy="428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872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71FDC-4C37-4F01-BA64-83E3D447AA38}">
      <dsp:nvSpPr>
        <dsp:cNvPr id="0" name=""/>
        <dsp:cNvSpPr/>
      </dsp:nvSpPr>
      <dsp:spPr>
        <a:xfrm>
          <a:off x="340360" y="3872326"/>
          <a:ext cx="4765040" cy="50184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" tIns="0" rIns="1801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872A6"/>
              </a:solidFill>
              <a:latin typeface="Calibri" panose="020F0502020204030204" pitchFamily="34" charset="0"/>
            </a:rPr>
            <a:t>Risk of underbuilding and delays</a:t>
          </a:r>
          <a:endParaRPr lang="en-US" sz="1700" kern="1200" dirty="0">
            <a:solidFill>
              <a:srgbClr val="0872A6"/>
            </a:solidFill>
            <a:latin typeface="Calibri" panose="020F0502020204030204" pitchFamily="34" charset="0"/>
          </a:endParaRPr>
        </a:p>
      </dsp:txBody>
      <dsp:txXfrm>
        <a:off x="364858" y="3896824"/>
        <a:ext cx="471604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CFE11-475C-413D-9749-5F7AB2D8564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0B34-21B1-488C-8CF3-8B54F947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E620A-5BE7-4184-8C49-BDC44B3E51B4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2DA0D-6248-4791-BBA2-D9FA78FB2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43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317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756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47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5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4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1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2DA0D-6248-4791-BBA2-D9FA78FB2B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4"/>
            <a:ext cx="6478588" cy="2876003"/>
          </a:xfr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459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E9B5-4524-4854-B31C-19DC72F8AF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21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8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2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6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96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24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4"/>
            <a:ext cx="7772400" cy="1361872"/>
          </a:xfr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726"/>
            <a:ext cx="7772400" cy="1499327"/>
          </a:xfr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858B-B45B-4EC9-B158-BD1953AAA5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62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2457291"/>
            <a:ext cx="4133850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57291"/>
            <a:ext cx="4135438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8351-6A66-4547-B069-85DE88F209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37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13"/>
            <a:ext cx="8229600" cy="1141943"/>
          </a:xfr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279"/>
            <a:ext cx="4040188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3921"/>
            <a:ext cx="4040188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279"/>
            <a:ext cx="4041775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3921"/>
            <a:ext cx="4041775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B9B8-B7AA-41FD-9158-67A13BF8F6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62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28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6AF0-B8A5-4318-89A2-293B505212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0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2799"/>
            <a:ext cx="3008313" cy="116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799"/>
            <a:ext cx="5111750" cy="5853513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888"/>
            <a:ext cx="3008313" cy="4690424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5377-ADEA-4F0C-ABF6-5E023DB3FF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4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388"/>
            <a:ext cx="5486400" cy="56674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267"/>
            <a:ext cx="5486400" cy="4115222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130"/>
            <a:ext cx="5486400" cy="805705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EF78-A679-48F2-B605-0A897EADCA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27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556792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76872"/>
            <a:ext cx="8421688" cy="33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1325" y="6403337"/>
            <a:ext cx="719139" cy="3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4646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20E53-3621-42ED-A9C5-9CBA2B2CF1F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58775" y="1196752"/>
            <a:ext cx="84216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2352" tIns="51176" rIns="102352" bIns="5117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ahussain\Desktop\IRENA-logo-PMS307\IRENA-logo-PMS307\IRENA_PMS307-CMYK00080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8640"/>
            <a:ext cx="3024337" cy="8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5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95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3821" indent="-38382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1612" indent="-31985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279403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91165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302926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chart" Target="../charts/chart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7368"/>
            <a:ext cx="6478588" cy="2903621"/>
          </a:xfrm>
        </p:spPr>
        <p:txBody>
          <a:bodyPr/>
          <a:lstStyle/>
          <a:p>
            <a:r>
              <a:rPr lang="en-US" sz="2800" dirty="0" smtClean="0"/>
              <a:t>The role of RE Policies</a:t>
            </a:r>
            <a:br>
              <a:rPr lang="en-US" sz="2800" dirty="0" smtClean="0"/>
            </a:br>
            <a:r>
              <a:rPr lang="en-US" sz="2400" b="0" i="1" dirty="0"/>
              <a:t>Safiatou Alzouma </a:t>
            </a:r>
            <a:r>
              <a:rPr lang="en-US" sz="2400" b="0" i="1" dirty="0" err="1"/>
              <a:t>Nouhou</a:t>
            </a:r>
            <a:r>
              <a:rPr lang="en-US" sz="2400" b="0" i="1" dirty="0"/>
              <a:t/>
            </a:r>
            <a:br>
              <a:rPr lang="en-US" sz="2400" b="0" i="1" dirty="0"/>
            </a:br>
            <a:r>
              <a:rPr lang="en-US" sz="2400" b="0" i="1" dirty="0" smtClean="0"/>
              <a:t>IRENA</a:t>
            </a:r>
            <a:br>
              <a:rPr lang="en-US" sz="2400" b="0" i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0" i="1" dirty="0" smtClean="0"/>
              <a:t>Tanzania RRA Workshop, 9 March 2016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28991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0"/>
    </mc:Choice>
    <mc:Fallback xmlns="">
      <p:transition spd="slow" advTm="353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81670" y="1340768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i="1" dirty="0" smtClean="0">
                <a:latin typeface="Cambria" panose="02040503050406030204" pitchFamily="18" charset="0"/>
              </a:rPr>
              <a:t>Design elements</a:t>
            </a:r>
            <a:endParaRPr lang="en-US" sz="2800" i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916007"/>
            <a:ext cx="8561585" cy="432130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476672"/>
            <a:ext cx="8312920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+mn-lt"/>
              </a:rPr>
              <a:t>Auctions/Tendering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5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56"/>
    </mc:Choice>
    <mc:Fallback xmlns="">
      <p:transition spd="slow" advTm="1577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824739" cy="484269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Policy and regulatory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frameworks for off-grid RE</a:t>
            </a:r>
            <a:endParaRPr lang="en-US" sz="2400" dirty="0">
              <a:latin typeface="+mj-lt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-180528" y="1340768"/>
            <a:ext cx="9145016" cy="5688632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b="1" dirty="0" smtClean="0"/>
              <a:t>Integrating </a:t>
            </a:r>
            <a:r>
              <a:rPr lang="en-US" b="1" dirty="0"/>
              <a:t>off-grid RE into the national rural electrification strategy </a:t>
            </a:r>
            <a:r>
              <a:rPr lang="en-US" dirty="0"/>
              <a:t>supported by </a:t>
            </a:r>
            <a:r>
              <a:rPr lang="en-US" dirty="0" smtClean="0"/>
              <a:t>dedicated policies relevant to the sector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/>
              <a:t>Stable </a:t>
            </a:r>
            <a:r>
              <a:rPr lang="en-US" b="1" dirty="0"/>
              <a:t>policy </a:t>
            </a:r>
            <a:r>
              <a:rPr lang="en-US" b="1" dirty="0" smtClean="0"/>
              <a:t>frameworks</a:t>
            </a:r>
            <a:endParaRPr lang="en-US" b="1" dirty="0"/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Several rural </a:t>
            </a:r>
            <a:r>
              <a:rPr lang="en-US" sz="1600" dirty="0"/>
              <a:t>electrification programmes have succeeded after years </a:t>
            </a:r>
            <a:r>
              <a:rPr lang="en-US" sz="1600" dirty="0" smtClean="0"/>
              <a:t>of </a:t>
            </a:r>
            <a:r>
              <a:rPr lang="en-US" sz="1600" dirty="0"/>
              <a:t>learning and course </a:t>
            </a:r>
            <a:r>
              <a:rPr lang="en-US" sz="1600" dirty="0" smtClean="0"/>
              <a:t>correction</a:t>
            </a:r>
            <a:endParaRPr lang="en-US" sz="1600" dirty="0"/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Policies need </a:t>
            </a:r>
            <a:r>
              <a:rPr lang="en-US" sz="1600" dirty="0"/>
              <a:t>to </a:t>
            </a:r>
            <a:r>
              <a:rPr lang="en-US" sz="1600" dirty="0" smtClean="0"/>
              <a:t>as dynamic as the market they set out to support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Effective sector </a:t>
            </a:r>
            <a:r>
              <a:rPr lang="en-US" b="1" dirty="0" smtClean="0"/>
              <a:t>regulation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Encouraging innovation in technology design, financing and business models </a:t>
            </a:r>
            <a:br>
              <a:rPr lang="en-US" sz="1600" dirty="0"/>
            </a:br>
            <a:r>
              <a:rPr lang="en-US" sz="1600" dirty="0"/>
              <a:t>that reduce costs and improve efficiency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Flexible tariff-setting for mini-grid projects to allow commercial viability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Cooperation </a:t>
            </a:r>
            <a:r>
              <a:rPr lang="en-US" b="1" dirty="0"/>
              <a:t>and coordination </a:t>
            </a:r>
            <a:endParaRPr lang="en-US" b="1" dirty="0" smtClean="0"/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Between </a:t>
            </a:r>
            <a:r>
              <a:rPr lang="en-US" sz="1600" dirty="0"/>
              <a:t>national and international (public, financing, research, etc.) institutions involved in rural electrification </a:t>
            </a:r>
            <a:endParaRPr lang="en-US" sz="1600" dirty="0" smtClean="0"/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 smtClean="0"/>
              <a:t>Between different sectors (health, agriculture, etc.)</a:t>
            </a:r>
            <a:endParaRPr lang="en-US" sz="1600" dirty="0"/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23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77"/>
    </mc:Choice>
    <mc:Fallback xmlns="">
      <p:transition spd="slow" advTm="1167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89777"/>
            <a:ext cx="6478588" cy="2392681"/>
          </a:xfrm>
        </p:spPr>
        <p:txBody>
          <a:bodyPr/>
          <a:lstStyle/>
          <a:p>
            <a:r>
              <a:rPr lang="en-US" sz="2800" dirty="0" smtClean="0"/>
              <a:t>An integrated policy framework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17867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3"/>
    </mc:Choice>
    <mc:Fallback xmlns="">
      <p:transition spd="slow" advTm="209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476672"/>
            <a:ext cx="8312920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+mn-lt"/>
              </a:rPr>
              <a:t>An Integrated Policy Framework</a:t>
            </a:r>
            <a:endParaRPr lang="en-GB" sz="24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519245" cy="488493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482980" y="2013192"/>
            <a:ext cx="1161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Research and innovation</a:t>
            </a:r>
            <a:endParaRPr lang="en-GB" sz="1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2980" y="4090482"/>
            <a:ext cx="1352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Deployment 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policies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0" y="3263400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Strengthening firm-level capabilities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2416804"/>
            <a:ext cx="1352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Education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training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0216" y="5075368"/>
            <a:ext cx="135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Investment promotion and technology transfer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5240" y="4582925"/>
            <a:ext cx="135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Local content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460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6"/>
    </mc:Choice>
    <mc:Fallback xmlns="">
      <p:transition spd="slow" advTm="3034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4" y="476672"/>
            <a:ext cx="6696744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+mn-lt"/>
              </a:rPr>
              <a:t>Key policy recommendations</a:t>
            </a:r>
            <a:endParaRPr lang="en-US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7957" y="1527155"/>
            <a:ext cx="8406814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2588" indent="-382588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7938" indent="-255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0700" indent="-255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1875" indent="-255588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Tailored policy mix adapted to country conditions and market segments (large-scale, small-scale and off-grid)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Calibri" pitchFamily="34" charset="0"/>
              </a:rPr>
              <a:t>Long-term strategy with clear targets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Stable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</a:rPr>
              <a:t>predictable and adaptable policy framework</a:t>
            </a:r>
            <a:endParaRPr lang="en-US" sz="1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Forward-looking skills, education and training policies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Calibri" pitchFamily="34" charset="0"/>
              </a:rPr>
              <a:t>Higher degree of </a:t>
            </a:r>
            <a:r>
              <a:rPr lang="en-US" sz="1800" dirty="0" smtClean="0">
                <a:latin typeface="Calibri" pitchFamily="34" charset="0"/>
              </a:rPr>
              <a:t>institutional </a:t>
            </a:r>
            <a:r>
              <a:rPr lang="en-US" sz="1800" dirty="0">
                <a:latin typeface="Calibri" pitchFamily="34" charset="0"/>
              </a:rPr>
              <a:t>development  and coordination </a:t>
            </a:r>
            <a:endParaRPr lang="en-US" sz="1800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endParaRPr lang="en-US" sz="1800" dirty="0" smtClean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endParaRPr lang="en-US" sz="1800" dirty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endParaRPr lang="en-US" sz="1800" dirty="0" smtClean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endParaRPr lang="en-US" sz="1800" dirty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endParaRPr lang="en-US" sz="1800" dirty="0" smtClean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en-US" sz="1800" dirty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 </a:t>
            </a:r>
            <a:endParaRPr lang="en-US" sz="1800" dirty="0" smtClean="0">
              <a:solidFill>
                <a:srgbClr val="4F81BD">
                  <a:lumMod val="75000"/>
                </a:srgb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23"/>
    </mc:Choice>
    <mc:Fallback xmlns="">
      <p:transition spd="slow" advTm="6672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Thank you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4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1"/>
    </mc:Choice>
    <mc:Fallback xmlns="">
      <p:transition spd="slow" advTm="33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473059"/>
            <a:ext cx="8421688" cy="484269"/>
          </a:xfrm>
        </p:spPr>
        <p:txBody>
          <a:bodyPr/>
          <a:lstStyle/>
          <a:p>
            <a:r>
              <a:rPr lang="en-US" sz="2400" dirty="0" smtClean="0"/>
              <a:t>Foundations of a policy framework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44978"/>
            <a:ext cx="8421688" cy="4860288"/>
          </a:xfrm>
        </p:spPr>
        <p:txBody>
          <a:bodyPr/>
          <a:lstStyle/>
          <a:p>
            <a:pPr lvl="0" algn="just"/>
            <a:r>
              <a:rPr lang="en-US" sz="1800" dirty="0" smtClean="0"/>
              <a:t>Renewable </a:t>
            </a:r>
            <a:r>
              <a:rPr lang="en-US" sz="1800" dirty="0"/>
              <a:t>energy policies remain the </a:t>
            </a:r>
            <a:r>
              <a:rPr lang="en-US" sz="1800" dirty="0" smtClean="0"/>
              <a:t>most </a:t>
            </a:r>
            <a:r>
              <a:rPr lang="en-US" sz="1800" dirty="0"/>
              <a:t>important </a:t>
            </a:r>
            <a:r>
              <a:rPr lang="en-US" sz="1800" dirty="0" smtClean="0"/>
              <a:t>driver </a:t>
            </a:r>
            <a:r>
              <a:rPr lang="en-US" sz="1800" dirty="0"/>
              <a:t>of </a:t>
            </a:r>
            <a:r>
              <a:rPr lang="en-US" sz="1800" dirty="0" smtClean="0"/>
              <a:t>deployment.</a:t>
            </a:r>
          </a:p>
          <a:p>
            <a:pPr lvl="0" algn="just"/>
            <a:endParaRPr lang="en-US" sz="1800" dirty="0" smtClean="0"/>
          </a:p>
          <a:p>
            <a:pPr lvl="0" algn="just"/>
            <a:r>
              <a:rPr lang="en-US" sz="1800" dirty="0" smtClean="0"/>
              <a:t>While the </a:t>
            </a:r>
            <a:r>
              <a:rPr lang="en-US" sz="1800" dirty="0"/>
              <a:t>choice of </a:t>
            </a:r>
            <a:r>
              <a:rPr lang="en-US" sz="1800" dirty="0" smtClean="0"/>
              <a:t>policy varies </a:t>
            </a:r>
            <a:r>
              <a:rPr lang="en-US" sz="1800" dirty="0"/>
              <a:t>depending on specific market conditions, </a:t>
            </a:r>
            <a:r>
              <a:rPr lang="en-US" sz="1800" dirty="0" smtClean="0"/>
              <a:t>an </a:t>
            </a:r>
            <a:r>
              <a:rPr lang="en-US" sz="1800" dirty="0"/>
              <a:t>enabling policy framework </a:t>
            </a:r>
            <a:r>
              <a:rPr lang="en-US" sz="1800" dirty="0" smtClean="0"/>
              <a:t>should cover </a:t>
            </a:r>
            <a:r>
              <a:rPr lang="en-US" sz="1800" dirty="0"/>
              <a:t>at least </a:t>
            </a:r>
            <a:r>
              <a:rPr lang="en-US" sz="1800" dirty="0" smtClean="0"/>
              <a:t>the following key </a:t>
            </a:r>
            <a:r>
              <a:rPr lang="en-US" sz="1800" dirty="0"/>
              <a:t>elements: </a:t>
            </a:r>
            <a:endParaRPr lang="en-US" sz="1800" dirty="0" smtClean="0"/>
          </a:p>
          <a:p>
            <a:pPr lvl="0" algn="just"/>
            <a:endParaRPr lang="en-US" sz="1800" dirty="0"/>
          </a:p>
          <a:p>
            <a:pPr lvl="1" algn="just">
              <a:spcAft>
                <a:spcPts val="600"/>
              </a:spcAft>
            </a:pPr>
            <a:r>
              <a:rPr lang="en-US" sz="1800" dirty="0" smtClean="0"/>
              <a:t>Long-term </a:t>
            </a:r>
            <a:r>
              <a:rPr lang="en-US" sz="1800" dirty="0"/>
              <a:t>government commitment, and credible short, medium and long term </a:t>
            </a:r>
            <a:r>
              <a:rPr lang="en-US" sz="1800" dirty="0" smtClean="0"/>
              <a:t>targets.</a:t>
            </a:r>
            <a:endParaRPr lang="en-US" sz="1800" dirty="0"/>
          </a:p>
          <a:p>
            <a:pPr lvl="1" algn="just">
              <a:spcAft>
                <a:spcPts val="600"/>
              </a:spcAft>
            </a:pPr>
            <a:r>
              <a:rPr lang="en-US" sz="1800" dirty="0"/>
              <a:t>Smart remuneration arrangements which recognize the capital intensive nature of the renewables by providing long term predictable revenue streams. </a:t>
            </a:r>
          </a:p>
          <a:p>
            <a:pPr lvl="1" algn="just">
              <a:spcAft>
                <a:spcPts val="600"/>
              </a:spcAft>
            </a:pPr>
            <a:r>
              <a:rPr lang="en-US" sz="1800" dirty="0"/>
              <a:t>Overall stability and predictability, with built in flexibility to allow </a:t>
            </a:r>
            <a:r>
              <a:rPr lang="en-US" sz="1800" dirty="0" smtClean="0"/>
              <a:t>adaptation.</a:t>
            </a:r>
            <a:endParaRPr lang="en-US" sz="1800" dirty="0"/>
          </a:p>
          <a:p>
            <a:pPr lvl="1" algn="just">
              <a:spcAft>
                <a:spcPts val="600"/>
              </a:spcAft>
            </a:pPr>
            <a:r>
              <a:rPr lang="en-US" sz="1800" dirty="0"/>
              <a:t>Actions to tackle non-economic barriers including streamlining planning and permitting, developing the necessary skills base and providing public information</a:t>
            </a:r>
            <a:r>
              <a:rPr lang="en-US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9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17"/>
    </mc:Choice>
    <mc:Fallback xmlns="">
      <p:transition spd="slow" advTm="532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6" y="1916592"/>
            <a:ext cx="7803000" cy="41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1520" y="1433348"/>
            <a:ext cx="8421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 smtClean="0">
                <a:solidFill>
                  <a:srgbClr val="0872A6"/>
                </a:solidFill>
                <a:latin typeface="+mn-lt"/>
                <a:ea typeface="+mj-ea"/>
                <a:cs typeface="+mj-cs"/>
              </a:rPr>
              <a:t>Number of countries with renewable energy policies, by type</a:t>
            </a:r>
            <a:endParaRPr lang="en-US" b="1" i="1" kern="0" dirty="0">
              <a:solidFill>
                <a:srgbClr val="0872A6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775" y="473059"/>
            <a:ext cx="8421688" cy="484269"/>
          </a:xfrm>
        </p:spPr>
        <p:txBody>
          <a:bodyPr/>
          <a:lstStyle/>
          <a:p>
            <a:r>
              <a:rPr lang="en-US" dirty="0" smtClean="0"/>
              <a:t>Trends in policy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5110" y="6080171"/>
            <a:ext cx="757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Rise in the adoption of auction (or tendering) schemes to mostly support large-scale renewable energy development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79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12"/>
    </mc:Choice>
    <mc:Fallback xmlns="">
      <p:transition spd="slow" advTm="359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775" y="473059"/>
            <a:ext cx="8421688" cy="484269"/>
          </a:xfrm>
        </p:spPr>
        <p:txBody>
          <a:bodyPr/>
          <a:lstStyle/>
          <a:p>
            <a:r>
              <a:rPr lang="en-US" dirty="0" smtClean="0"/>
              <a:t>Factors influencing choice </a:t>
            </a:r>
            <a:br>
              <a:rPr lang="en-US" dirty="0" smtClean="0"/>
            </a:br>
            <a:r>
              <a:rPr lang="en-US" dirty="0" smtClean="0"/>
              <a:t>of policy instruments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775" y="1460308"/>
            <a:ext cx="8421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number of factors influence the choice of policy instruments: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Maturity of power sector:</a:t>
            </a:r>
            <a:r>
              <a:rPr lang="en-US" dirty="0" smtClean="0"/>
              <a:t> Current mechanism of capacity procurement, availability of IPPs, state of financing for energy sector.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Flexibility: </a:t>
            </a:r>
            <a:r>
              <a:rPr lang="en-US" dirty="0" smtClean="0"/>
              <a:t>Giving governments the flexibility to incorporate learning by doing and adapt policies, regulations, processes and/or targets. 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Price discovery:</a:t>
            </a:r>
            <a:r>
              <a:rPr lang="en-US" dirty="0" smtClean="0"/>
              <a:t> Closely tracking decreasing cost of deployment to </a:t>
            </a:r>
            <a:r>
              <a:rPr lang="en-US" dirty="0" err="1" smtClean="0"/>
              <a:t>maximise</a:t>
            </a:r>
            <a:r>
              <a:rPr lang="en-US" dirty="0" smtClean="0"/>
              <a:t> efficiency and effectiveness of support. 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Greater certainty regarding price and quantity:</a:t>
            </a:r>
            <a:r>
              <a:rPr lang="en-US" dirty="0" smtClean="0"/>
              <a:t> Aligning deployment with financial resource availability and infrastructure development.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Market segment: </a:t>
            </a:r>
            <a:r>
              <a:rPr lang="en-US" dirty="0" smtClean="0"/>
              <a:t>Scale of deployment ranging from small-scale off-grid to roof-top and utility-size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7866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88"/>
    </mc:Choice>
    <mc:Fallback xmlns="">
      <p:transition spd="slow" advTm="835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83" y="473059"/>
            <a:ext cx="5337742" cy="484269"/>
          </a:xfrm>
        </p:spPr>
        <p:txBody>
          <a:bodyPr/>
          <a:lstStyle/>
          <a:p>
            <a:r>
              <a:rPr lang="en-US" dirty="0" smtClean="0"/>
              <a:t>Expectations from policies in supporting project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pSp>
        <p:nvGrpSpPr>
          <p:cNvPr id="32" name="Group 31"/>
          <p:cNvGrpSpPr/>
          <p:nvPr/>
        </p:nvGrpSpPr>
        <p:grpSpPr>
          <a:xfrm>
            <a:off x="304183" y="1701328"/>
            <a:ext cx="8334312" cy="3129474"/>
            <a:chOff x="446151" y="2308554"/>
            <a:chExt cx="8334312" cy="3129474"/>
          </a:xfrm>
        </p:grpSpPr>
        <p:sp>
          <p:nvSpPr>
            <p:cNvPr id="7" name="Rounded Rectangle 6"/>
            <p:cNvSpPr/>
            <p:nvPr/>
          </p:nvSpPr>
          <p:spPr>
            <a:xfrm>
              <a:off x="511629" y="2340428"/>
              <a:ext cx="2100943" cy="1143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Generator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95574" y="2329542"/>
              <a:ext cx="2100943" cy="1143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Off-taker/Buyer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1628" y="4295028"/>
              <a:ext cx="2100943" cy="1143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Financier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79520" y="2340428"/>
              <a:ext cx="2100943" cy="1143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End-user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12571" y="2677886"/>
              <a:ext cx="983003" cy="108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696517" y="2620735"/>
              <a:ext cx="9830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612571" y="3222171"/>
              <a:ext cx="9830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5696517" y="3222171"/>
              <a:ext cx="9830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990600" y="3472542"/>
              <a:ext cx="10886" cy="822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2068286" y="3483428"/>
              <a:ext cx="10885" cy="811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777500" y="2308554"/>
              <a:ext cx="65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kWh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1446" y="2308554"/>
              <a:ext cx="65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kWh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64971" y="3225283"/>
              <a:ext cx="65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75620" y="3238889"/>
              <a:ext cx="65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59428" y="3729054"/>
              <a:ext cx="65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6151" y="3729054"/>
              <a:ext cx="65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$$$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23003" y="3727363"/>
            <a:ext cx="6520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Renewable energy policies are required to:</a:t>
            </a:r>
          </a:p>
          <a:p>
            <a:endParaRPr lang="en-US" sz="1600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Ensure </a:t>
            </a:r>
            <a:r>
              <a:rPr lang="en-US" sz="1600" dirty="0"/>
              <a:t>long-term certainty in </a:t>
            </a:r>
            <a:r>
              <a:rPr lang="en-US" sz="1600" dirty="0" smtClean="0"/>
              <a:t>cash-flows for the generators</a:t>
            </a:r>
            <a:endParaRPr lang="en-US" sz="1600" dirty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 uncertainties and transaction </a:t>
            </a:r>
            <a:r>
              <a:rPr lang="en-US" sz="1600" dirty="0"/>
              <a:t>costs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Standardize procedures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 participation of IPPs (where possible)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Support the building of a track record of projects to attract more financing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De-risk electricity or financial transactions (e.g. b/w off-taker and generator or financier and generator)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798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35"/>
    </mc:Choice>
    <mc:Fallback xmlns="">
      <p:transition spd="slow" advTm="1228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837" y="1141827"/>
            <a:ext cx="1853927" cy="170909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557313" y="3942756"/>
            <a:ext cx="1243269" cy="621634"/>
          </a:xfrm>
          <a:custGeom>
            <a:avLst/>
            <a:gdLst>
              <a:gd name="connsiteX0" fmla="*/ 0 w 1243269"/>
              <a:gd name="connsiteY0" fmla="*/ 62163 h 621634"/>
              <a:gd name="connsiteX1" fmla="*/ 62163 w 1243269"/>
              <a:gd name="connsiteY1" fmla="*/ 0 h 621634"/>
              <a:gd name="connsiteX2" fmla="*/ 1181106 w 1243269"/>
              <a:gd name="connsiteY2" fmla="*/ 0 h 621634"/>
              <a:gd name="connsiteX3" fmla="*/ 1243269 w 1243269"/>
              <a:gd name="connsiteY3" fmla="*/ 62163 h 621634"/>
              <a:gd name="connsiteX4" fmla="*/ 1243269 w 1243269"/>
              <a:gd name="connsiteY4" fmla="*/ 559471 h 621634"/>
              <a:gd name="connsiteX5" fmla="*/ 1181106 w 1243269"/>
              <a:gd name="connsiteY5" fmla="*/ 621634 h 621634"/>
              <a:gd name="connsiteX6" fmla="*/ 62163 w 1243269"/>
              <a:gd name="connsiteY6" fmla="*/ 621634 h 621634"/>
              <a:gd name="connsiteX7" fmla="*/ 0 w 1243269"/>
              <a:gd name="connsiteY7" fmla="*/ 559471 h 621634"/>
              <a:gd name="connsiteX8" fmla="*/ 0 w 1243269"/>
              <a:gd name="connsiteY8" fmla="*/ 62163 h 6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3269" h="621634">
                <a:moveTo>
                  <a:pt x="0" y="62163"/>
                </a:moveTo>
                <a:cubicBezTo>
                  <a:pt x="0" y="27831"/>
                  <a:pt x="27831" y="0"/>
                  <a:pt x="62163" y="0"/>
                </a:cubicBezTo>
                <a:lnTo>
                  <a:pt x="1181106" y="0"/>
                </a:lnTo>
                <a:cubicBezTo>
                  <a:pt x="1215438" y="0"/>
                  <a:pt x="1243269" y="27831"/>
                  <a:pt x="1243269" y="62163"/>
                </a:cubicBezTo>
                <a:lnTo>
                  <a:pt x="1243269" y="559471"/>
                </a:lnTo>
                <a:cubicBezTo>
                  <a:pt x="1243269" y="593803"/>
                  <a:pt x="1215438" y="621634"/>
                  <a:pt x="1181106" y="621634"/>
                </a:cubicBezTo>
                <a:lnTo>
                  <a:pt x="62163" y="621634"/>
                </a:lnTo>
                <a:cubicBezTo>
                  <a:pt x="27831" y="621634"/>
                  <a:pt x="0" y="593803"/>
                  <a:pt x="0" y="559471"/>
                </a:cubicBezTo>
                <a:lnTo>
                  <a:pt x="0" y="6216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54402" tIns="42337" rIns="54402" bIns="42337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Policies </a:t>
            </a:r>
          </a:p>
        </p:txBody>
      </p:sp>
      <p:sp>
        <p:nvSpPr>
          <p:cNvPr id="16" name="Freeform 15"/>
          <p:cNvSpPr/>
          <p:nvPr/>
        </p:nvSpPr>
        <p:spPr>
          <a:xfrm>
            <a:off x="7900466" y="4553717"/>
            <a:ext cx="124326" cy="4662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66226"/>
                </a:lnTo>
                <a:lnTo>
                  <a:pt x="124326" y="466226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sp>
        <p:nvSpPr>
          <p:cNvPr id="17" name="Freeform 16"/>
          <p:cNvSpPr/>
          <p:nvPr/>
        </p:nvSpPr>
        <p:spPr>
          <a:xfrm>
            <a:off x="8024793" y="4709125"/>
            <a:ext cx="994615" cy="621634"/>
          </a:xfrm>
          <a:custGeom>
            <a:avLst/>
            <a:gdLst>
              <a:gd name="connsiteX0" fmla="*/ 0 w 994615"/>
              <a:gd name="connsiteY0" fmla="*/ 62163 h 621634"/>
              <a:gd name="connsiteX1" fmla="*/ 62163 w 994615"/>
              <a:gd name="connsiteY1" fmla="*/ 0 h 621634"/>
              <a:gd name="connsiteX2" fmla="*/ 932452 w 994615"/>
              <a:gd name="connsiteY2" fmla="*/ 0 h 621634"/>
              <a:gd name="connsiteX3" fmla="*/ 994615 w 994615"/>
              <a:gd name="connsiteY3" fmla="*/ 62163 h 621634"/>
              <a:gd name="connsiteX4" fmla="*/ 994615 w 994615"/>
              <a:gd name="connsiteY4" fmla="*/ 559471 h 621634"/>
              <a:gd name="connsiteX5" fmla="*/ 932452 w 994615"/>
              <a:gd name="connsiteY5" fmla="*/ 621634 h 621634"/>
              <a:gd name="connsiteX6" fmla="*/ 62163 w 994615"/>
              <a:gd name="connsiteY6" fmla="*/ 621634 h 621634"/>
              <a:gd name="connsiteX7" fmla="*/ 0 w 994615"/>
              <a:gd name="connsiteY7" fmla="*/ 559471 h 621634"/>
              <a:gd name="connsiteX8" fmla="*/ 0 w 994615"/>
              <a:gd name="connsiteY8" fmla="*/ 62163 h 6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615" h="621634">
                <a:moveTo>
                  <a:pt x="0" y="62163"/>
                </a:moveTo>
                <a:cubicBezTo>
                  <a:pt x="0" y="27831"/>
                  <a:pt x="27831" y="0"/>
                  <a:pt x="62163" y="0"/>
                </a:cubicBezTo>
                <a:lnTo>
                  <a:pt x="932452" y="0"/>
                </a:lnTo>
                <a:cubicBezTo>
                  <a:pt x="966784" y="0"/>
                  <a:pt x="994615" y="27831"/>
                  <a:pt x="994615" y="62163"/>
                </a:cubicBezTo>
                <a:lnTo>
                  <a:pt x="994615" y="559471"/>
                </a:lnTo>
                <a:cubicBezTo>
                  <a:pt x="994615" y="593803"/>
                  <a:pt x="966784" y="621634"/>
                  <a:pt x="932452" y="621634"/>
                </a:cubicBezTo>
                <a:lnTo>
                  <a:pt x="62163" y="621634"/>
                </a:lnTo>
                <a:cubicBezTo>
                  <a:pt x="27831" y="621634"/>
                  <a:pt x="0" y="593803"/>
                  <a:pt x="0" y="559471"/>
                </a:cubicBezTo>
                <a:lnTo>
                  <a:pt x="0" y="6216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42972" tIns="34717" rIns="42972" bIns="34717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Auctions/Tendering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6781522" y="4709125"/>
            <a:ext cx="994615" cy="621634"/>
          </a:xfrm>
          <a:custGeom>
            <a:avLst/>
            <a:gdLst>
              <a:gd name="connsiteX0" fmla="*/ 0 w 994615"/>
              <a:gd name="connsiteY0" fmla="*/ 62163 h 621634"/>
              <a:gd name="connsiteX1" fmla="*/ 62163 w 994615"/>
              <a:gd name="connsiteY1" fmla="*/ 0 h 621634"/>
              <a:gd name="connsiteX2" fmla="*/ 932452 w 994615"/>
              <a:gd name="connsiteY2" fmla="*/ 0 h 621634"/>
              <a:gd name="connsiteX3" fmla="*/ 994615 w 994615"/>
              <a:gd name="connsiteY3" fmla="*/ 62163 h 621634"/>
              <a:gd name="connsiteX4" fmla="*/ 994615 w 994615"/>
              <a:gd name="connsiteY4" fmla="*/ 559471 h 621634"/>
              <a:gd name="connsiteX5" fmla="*/ 932452 w 994615"/>
              <a:gd name="connsiteY5" fmla="*/ 621634 h 621634"/>
              <a:gd name="connsiteX6" fmla="*/ 62163 w 994615"/>
              <a:gd name="connsiteY6" fmla="*/ 621634 h 621634"/>
              <a:gd name="connsiteX7" fmla="*/ 0 w 994615"/>
              <a:gd name="connsiteY7" fmla="*/ 559471 h 621634"/>
              <a:gd name="connsiteX8" fmla="*/ 0 w 994615"/>
              <a:gd name="connsiteY8" fmla="*/ 62163 h 6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615" h="621634">
                <a:moveTo>
                  <a:pt x="0" y="62163"/>
                </a:moveTo>
                <a:cubicBezTo>
                  <a:pt x="0" y="27831"/>
                  <a:pt x="27831" y="0"/>
                  <a:pt x="62163" y="0"/>
                </a:cubicBezTo>
                <a:lnTo>
                  <a:pt x="932452" y="0"/>
                </a:lnTo>
                <a:cubicBezTo>
                  <a:pt x="966784" y="0"/>
                  <a:pt x="994615" y="27831"/>
                  <a:pt x="994615" y="62163"/>
                </a:cubicBezTo>
                <a:lnTo>
                  <a:pt x="994615" y="559471"/>
                </a:lnTo>
                <a:cubicBezTo>
                  <a:pt x="994615" y="593803"/>
                  <a:pt x="966784" y="621634"/>
                  <a:pt x="932452" y="621634"/>
                </a:cubicBezTo>
                <a:lnTo>
                  <a:pt x="62163" y="621634"/>
                </a:lnTo>
                <a:cubicBezTo>
                  <a:pt x="27831" y="621634"/>
                  <a:pt x="0" y="593803"/>
                  <a:pt x="0" y="559471"/>
                </a:cubicBezTo>
                <a:lnTo>
                  <a:pt x="0" y="62163"/>
                </a:ln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42972" tIns="34717" rIns="42972" bIns="34717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Feed-in tariff</a:t>
            </a:r>
          </a:p>
        </p:txBody>
      </p:sp>
      <p:sp>
        <p:nvSpPr>
          <p:cNvPr id="23" name="Freeform 22"/>
          <p:cNvSpPr/>
          <p:nvPr/>
        </p:nvSpPr>
        <p:spPr>
          <a:xfrm flipH="1">
            <a:off x="7759955" y="4556159"/>
            <a:ext cx="139869" cy="4662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66226"/>
                </a:lnTo>
                <a:lnTo>
                  <a:pt x="124326" y="466226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</p:sp>
      <p:cxnSp>
        <p:nvCxnSpPr>
          <p:cNvPr id="24" name="Elbow Connector 23"/>
          <p:cNvCxnSpPr/>
          <p:nvPr/>
        </p:nvCxnSpPr>
        <p:spPr>
          <a:xfrm rot="10800000" flipH="1" flipV="1">
            <a:off x="7351781" y="1996372"/>
            <a:ext cx="327786" cy="2135910"/>
          </a:xfrm>
          <a:prstGeom prst="bentConnector4">
            <a:avLst>
              <a:gd name="adj1" fmla="val -69741"/>
              <a:gd name="adj2" fmla="val 101549"/>
            </a:avLst>
          </a:prstGeom>
          <a:noFill/>
          <a:ln w="12700" cap="flat" cmpd="sng" algn="ctr">
            <a:solidFill>
              <a:srgbClr val="5B9BD5"/>
            </a:solidFill>
            <a:prstDash val="lgDash"/>
            <a:miter lim="800000"/>
          </a:ln>
          <a:effectLst/>
        </p:spPr>
      </p:cxnSp>
      <p:sp>
        <p:nvSpPr>
          <p:cNvPr id="27" name="Title 1"/>
          <p:cNvSpPr txBox="1">
            <a:spLocks/>
          </p:cNvSpPr>
          <p:nvPr/>
        </p:nvSpPr>
        <p:spPr>
          <a:xfrm>
            <a:off x="467544" y="476672"/>
            <a:ext cx="8312920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+mn-lt"/>
              </a:rPr>
              <a:t>Feed-in tariffs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4" y="1246229"/>
            <a:ext cx="64942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Most widely used policy instrument to support the development of renewable energy.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Provides maximum levels of certainty in terms of project revenues from electricity generation.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Reduces usually transaction costs and administrative processes given that tariffs are fixed.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Drove deployment in “early adopter” countries such as Germany, Italy, Spain and the United Kingdom.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Early challenges associated with unregulated deployment, limited cost tracking leading to over compensation, financial cost and market integration of high shares of renewables.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Several adaptation measures introduced such as automatic degression schemes and caps on volume and costs.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39"/>
    </mc:Choice>
    <mc:Fallback xmlns="">
      <p:transition spd="slow" advTm="10203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D26DD-1E7A-4C5A-8CB3-F70951A474C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476672"/>
            <a:ext cx="8312920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+mn-lt"/>
              </a:rPr>
              <a:t>Feed-in tariffs in Tanzania</a:t>
            </a:r>
            <a:endParaRPr lang="en-GB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66" y="1482554"/>
            <a:ext cx="845859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100kW - 10MW threshold for </a:t>
            </a:r>
            <a:r>
              <a:rPr lang="en-US" sz="2400" dirty="0" err="1"/>
              <a:t>FiT</a:t>
            </a:r>
            <a:r>
              <a:rPr lang="en-US" sz="2400" dirty="0"/>
              <a:t> (hydro and biomass only)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Guarantee up to 25years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3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53" y="2536155"/>
            <a:ext cx="4608512" cy="2272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358775" y="1361041"/>
            <a:ext cx="8421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0872A6"/>
                </a:solidFill>
                <a:latin typeface="+mn-lt"/>
                <a:ea typeface="+mj-ea"/>
                <a:cs typeface="+mj-cs"/>
              </a:rPr>
              <a:t>Auctions have increasingly been adopted to support renewable energy deployment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4751566"/>
            <a:ext cx="48769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Calibri" panose="020F0502020204030204" pitchFamily="34" charset="0"/>
              </a:rPr>
              <a:t>Based on REN21 Global Status </a:t>
            </a:r>
            <a:r>
              <a:rPr lang="en-US" sz="1050" i="1" dirty="0" smtClean="0">
                <a:latin typeface="Calibri" panose="020F0502020204030204" pitchFamily="34" charset="0"/>
              </a:rPr>
              <a:t>Report (2005 to 2015) </a:t>
            </a:r>
            <a:endParaRPr lang="en-US" sz="1050" i="1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58773" y="2270964"/>
          <a:ext cx="3955143" cy="239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1" y="5158515"/>
            <a:ext cx="932393" cy="12647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5" name="Picture 2" descr="http://pdf2jpg.net/files/401c52b48e584f9332a15788e5492979169243e3/Policy_Cover_v4.2-page-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15" y="5155010"/>
            <a:ext cx="932393" cy="125152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027" y="5155010"/>
            <a:ext cx="932393" cy="125152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336" y="5076630"/>
            <a:ext cx="842005" cy="1195216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770729" y="5405618"/>
            <a:ext cx="849036" cy="1151035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166930" y="5741164"/>
            <a:ext cx="819450" cy="1116836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321113" y="5155010"/>
            <a:ext cx="801099" cy="1116836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706954" y="5487424"/>
            <a:ext cx="772651" cy="11168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9944" y="6506033"/>
            <a:ext cx="46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Calibri" panose="020F0502020204030204" pitchFamily="34" charset="0"/>
              </a:rPr>
              <a:t>2013</a:t>
            </a:r>
            <a:endParaRPr lang="en-US" sz="1050" i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5951" y="6456054"/>
            <a:ext cx="46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Calibri" panose="020F0502020204030204" pitchFamily="34" charset="0"/>
              </a:rPr>
              <a:t>2014</a:t>
            </a:r>
            <a:endParaRPr lang="en-US" sz="1050" i="1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3340" y="6462231"/>
            <a:ext cx="465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Calibri" panose="020F0502020204030204" pitchFamily="34" charset="0"/>
              </a:rPr>
              <a:t>2015</a:t>
            </a:r>
            <a:endParaRPr lang="en-US" sz="1050" i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96" y="5790888"/>
            <a:ext cx="754379" cy="1067112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67544" y="476672"/>
            <a:ext cx="8312920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+mn-lt"/>
              </a:rPr>
              <a:t>Auctions/Tendering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2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4"/>
    </mc:Choice>
    <mc:Fallback xmlns="">
      <p:transition spd="slow" advTm="2545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61325" y="6938791"/>
            <a:ext cx="719139" cy="306633"/>
          </a:xfrm>
        </p:spPr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8775" y="1340768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i="1" dirty="0">
                <a:latin typeface="Cambria" panose="02040503050406030204" pitchFamily="18" charset="0"/>
              </a:rPr>
              <a:t>Strengths and weaknesses </a:t>
            </a:r>
            <a:r>
              <a:rPr lang="en-US" sz="2800" i="1" dirty="0" smtClean="0">
                <a:latin typeface="Cambria" panose="02040503050406030204" pitchFamily="18" charset="0"/>
              </a:rPr>
              <a:t>of Auctions </a:t>
            </a:r>
            <a:endParaRPr lang="en-US" sz="2800" i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393372" y="2055825"/>
          <a:ext cx="6807200" cy="456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67657" y="2110255"/>
            <a:ext cx="362857" cy="2960913"/>
          </a:xfrm>
          <a:prstGeom prst="roundRect">
            <a:avLst/>
          </a:prstGeom>
          <a:solidFill>
            <a:srgbClr val="0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Strengths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7656" y="5180025"/>
            <a:ext cx="362857" cy="152400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0872A6"/>
                </a:solidFill>
                <a:latin typeface="Calibri" panose="020F0502020204030204" pitchFamily="34" charset="0"/>
              </a:rPr>
              <a:t>Weaknesses</a:t>
            </a:r>
            <a:endParaRPr lang="en-US" dirty="0">
              <a:solidFill>
                <a:srgbClr val="0872A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476672"/>
            <a:ext cx="8312920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+mn-lt"/>
              </a:rPr>
              <a:t>Auctions/Tendering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4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13"/>
    </mc:Choice>
    <mc:Fallback xmlns="">
      <p:transition spd="slow" advTm="10841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5485</TotalTime>
  <Words>688</Words>
  <Application>Microsoft Office PowerPoint</Application>
  <PresentationFormat>On-screen Show (4:3)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ITC Avant Garde Gothic</vt:lpstr>
      <vt:lpstr>Wingdings</vt:lpstr>
      <vt:lpstr>Standarddesign</vt:lpstr>
      <vt:lpstr>The role of RE Policies Safiatou Alzouma Nouhou IRENA  Tanzania RRA Workshop, 9 March 2016</vt:lpstr>
      <vt:lpstr>Foundations of a policy framework</vt:lpstr>
      <vt:lpstr>Trends in policy </vt:lpstr>
      <vt:lpstr>Factors influencing choice  of policy instruments</vt:lpstr>
      <vt:lpstr>Expectations from policies in supporting project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and regulatory  frameworks for off-grid RE</vt:lpstr>
      <vt:lpstr>An integrated policy framework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d’expérience des Partenariats Public Privés en électrification rural dans les pays membres du CLUB-ER</dc:title>
  <dc:creator>IRENA</dc:creator>
  <cp:lastModifiedBy>Tijana Radojicic</cp:lastModifiedBy>
  <cp:revision>285</cp:revision>
  <cp:lastPrinted>2013-12-08T15:34:17Z</cp:lastPrinted>
  <dcterms:created xsi:type="dcterms:W3CDTF">2013-04-27T13:40:12Z</dcterms:created>
  <dcterms:modified xsi:type="dcterms:W3CDTF">2016-03-09T13:10:28Z</dcterms:modified>
</cp:coreProperties>
</file>