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613" r:id="rId6"/>
    <p:sldId id="615" r:id="rId7"/>
    <p:sldId id="631" r:id="rId8"/>
    <p:sldId id="635" r:id="rId9"/>
    <p:sldId id="580" r:id="rId10"/>
    <p:sldId id="608" r:id="rId11"/>
    <p:sldId id="609" r:id="rId12"/>
    <p:sldId id="621" r:id="rId13"/>
    <p:sldId id="612" r:id="rId14"/>
    <p:sldId id="622" r:id="rId15"/>
    <p:sldId id="620" r:id="rId16"/>
    <p:sldId id="629" r:id="rId17"/>
    <p:sldId id="630" r:id="rId18"/>
    <p:sldId id="632" r:id="rId19"/>
    <p:sldId id="633" r:id="rId20"/>
    <p:sldId id="634" r:id="rId21"/>
    <p:sldId id="619" r:id="rId22"/>
    <p:sldId id="611" r:id="rId23"/>
  </p:sldIdLst>
  <p:sldSz cx="9144000" cy="6858000" type="screen4x3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3070568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582330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4094092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872A6"/>
    <a:srgbClr val="6699FF"/>
    <a:srgbClr val="99CCFF"/>
    <a:srgbClr val="FF2929"/>
    <a:srgbClr val="646464"/>
    <a:srgbClr val="E10019"/>
    <a:srgbClr val="F4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1" autoAdjust="0"/>
    <p:restoredTop sz="76243" autoAdjust="0"/>
  </p:normalViewPr>
  <p:slideViewPr>
    <p:cSldViewPr>
      <p:cViewPr varScale="1">
        <p:scale>
          <a:sx n="97" d="100"/>
          <a:sy n="97" d="100"/>
        </p:scale>
        <p:origin x="2021" y="86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668" y="-102"/>
      </p:cViewPr>
      <p:guideLst>
        <p:guide orient="horz" pos="292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4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2"/>
            <a:ext cx="3038474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5241A0-8D54-49E2-960A-8064867E6FBE}" type="datetimeFigureOut">
              <a:rPr lang="en-US"/>
              <a:pPr>
                <a:defRPr/>
              </a:pPr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4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4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D141E7-8887-432E-BDD1-9BF128B28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8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474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2"/>
            <a:ext cx="3038474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4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4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F60FA8-7B3F-4A7C-8F0E-23C5365950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00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0568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2330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4092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02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332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466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16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D0333-CBEF-4841-B88F-F5AB5F9D1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90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60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77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76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23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32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14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6004"/>
            <a:ext cx="6478588" cy="2876003"/>
          </a:xfrm>
          <a:solidFill>
            <a:srgbClr val="0872A6"/>
          </a:solidFill>
        </p:spPr>
        <p:txBody>
          <a:bodyPr lIns="402962" tIns="201480" rIns="402962" bIns="402962"/>
          <a:lstStyle>
            <a:lvl1pPr>
              <a:lnSpc>
                <a:spcPct val="11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E9B5-4524-4854-B31C-19DC72F8AF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0E53-3621-42ED-A9C5-9CBA2B2CF1F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08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FDF4-D2FE-483D-8AFC-13EC22B32F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4"/>
            <a:ext cx="7772400" cy="1361872"/>
          </a:xfrm>
        </p:spPr>
        <p:txBody>
          <a:bodyPr anchor="t"/>
          <a:lstStyle>
            <a:lvl1pPr algn="l">
              <a:defRPr sz="4500" b="1" cap="all"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726"/>
            <a:ext cx="7772400" cy="1499327"/>
          </a:xfrm>
        </p:spPr>
        <p:txBody>
          <a:bodyPr anchor="b"/>
          <a:lstStyle>
            <a:lvl1pPr marL="0" indent="0">
              <a:buNone/>
              <a:defRPr sz="2200"/>
            </a:lvl1pPr>
            <a:lvl2pPr marL="511761" indent="0">
              <a:buNone/>
              <a:defRPr sz="2000"/>
            </a:lvl2pPr>
            <a:lvl3pPr marL="1023523" indent="0">
              <a:buNone/>
              <a:defRPr sz="1800"/>
            </a:lvl3pPr>
            <a:lvl4pPr marL="1535285" indent="0">
              <a:buNone/>
              <a:defRPr sz="1600"/>
            </a:lvl4pPr>
            <a:lvl5pPr marL="2047046" indent="0">
              <a:buNone/>
              <a:defRPr sz="1600"/>
            </a:lvl5pPr>
            <a:lvl6pPr marL="2558807" indent="0">
              <a:buNone/>
              <a:defRPr sz="1600"/>
            </a:lvl6pPr>
            <a:lvl7pPr marL="3070568" indent="0">
              <a:buNone/>
              <a:defRPr sz="1600"/>
            </a:lvl7pPr>
            <a:lvl8pPr marL="3582330" indent="0">
              <a:buNone/>
              <a:defRPr sz="1600"/>
            </a:lvl8pPr>
            <a:lvl9pPr marL="409409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858B-B45B-4EC9-B158-BD1953AAA5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2457291"/>
            <a:ext cx="4133850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457291"/>
            <a:ext cx="4135438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8351-6A66-4547-B069-85DE88F209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13"/>
            <a:ext cx="8229600" cy="1141943"/>
          </a:xfr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279"/>
            <a:ext cx="4040188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3921"/>
            <a:ext cx="4040188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279"/>
            <a:ext cx="4041775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3921"/>
            <a:ext cx="4041775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B9B8-B7AA-41FD-9158-67A13BF8F6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26DD-1E7A-4C5A-8CB3-F70951A474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6AF0-B8A5-4318-89A2-293B505212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2799"/>
            <a:ext cx="3008313" cy="1163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799"/>
            <a:ext cx="5111750" cy="5853513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888"/>
            <a:ext cx="3008313" cy="4690424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5377-ADEA-4F0C-ABF6-5E023DB3FF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388"/>
            <a:ext cx="5486400" cy="56674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267"/>
            <a:ext cx="5486400" cy="4115222"/>
          </a:xfr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200"/>
            </a:lvl2pPr>
            <a:lvl3pPr marL="1023523" indent="0">
              <a:buNone/>
              <a:defRPr sz="2700"/>
            </a:lvl3pPr>
            <a:lvl4pPr marL="1535285" indent="0">
              <a:buNone/>
              <a:defRPr sz="2200"/>
            </a:lvl4pPr>
            <a:lvl5pPr marL="2047046" indent="0">
              <a:buNone/>
              <a:defRPr sz="2200"/>
            </a:lvl5pPr>
            <a:lvl6pPr marL="2558807" indent="0">
              <a:buNone/>
              <a:defRPr sz="2200"/>
            </a:lvl6pPr>
            <a:lvl7pPr marL="3070568" indent="0">
              <a:buNone/>
              <a:defRPr sz="2200"/>
            </a:lvl7pPr>
            <a:lvl8pPr marL="3582330" indent="0">
              <a:buNone/>
              <a:defRPr sz="2200"/>
            </a:lvl8pPr>
            <a:lvl9pPr marL="4094092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130"/>
            <a:ext cx="5486400" cy="805705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EF78-A679-48F2-B605-0A897EADCA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556792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276872"/>
            <a:ext cx="8421688" cy="33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1325" y="6403337"/>
            <a:ext cx="719139" cy="30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fld id="{88C20E53-3621-42ED-A9C5-9CBA2B2CF1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58775" y="1196752"/>
            <a:ext cx="84216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2352" tIns="51176" rIns="102352" bIns="51176"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2" descr="C:\Users\ahussain\Desktop\IRENA-logo-PMS307\IRENA-logo-PMS307\IRENA_PMS307-CMYK00080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8640"/>
            <a:ext cx="3024337" cy="88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1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3821" indent="-38382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31612" indent="-31985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279403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91165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302926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7524328" cy="3187103"/>
          </a:xfrm>
        </p:spPr>
        <p:txBody>
          <a:bodyPr/>
          <a:lstStyle/>
          <a:p>
            <a:r>
              <a:rPr lang="en-US" sz="36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  <a:t>Renewable Energy </a:t>
            </a:r>
            <a:r>
              <a:rPr lang="en-US" sz="36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Resource Assessment and Planning</a:t>
            </a:r>
            <a:br>
              <a:rPr lang="en-US" sz="36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  <a:t> </a:t>
            </a:r>
            <a:r>
              <a:rPr lang="en-US" sz="36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  <a:t/>
            </a:r>
            <a:br>
              <a:rPr lang="en-US" sz="36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</a:br>
            <a:r>
              <a:rPr lang="en-US" sz="20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  <a:t>Tijana </a:t>
            </a:r>
            <a:r>
              <a:rPr lang="en-US" sz="2000" dirty="0" err="1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Radojičić</a:t>
            </a:r>
            <a:r>
              <a:rPr lang="en-US" sz="20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  <a:t/>
            </a:r>
            <a:br>
              <a:rPr lang="en-US" sz="20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</a:br>
            <a:r>
              <a:rPr lang="en-US" sz="20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  <a:t>IRENA – Country Support and Partnerships</a:t>
            </a:r>
            <a:br>
              <a:rPr lang="en-US" sz="20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</a:br>
            <a:r>
              <a:rPr lang="en-US" sz="20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Dar </a:t>
            </a:r>
            <a:r>
              <a:rPr lang="en-US" sz="2000" dirty="0" err="1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es</a:t>
            </a:r>
            <a:r>
              <a:rPr lang="en-US" sz="20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 Salaam, 9 March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2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2" y="2204864"/>
            <a:ext cx="4595270" cy="2920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949" y="2206678"/>
            <a:ext cx="4151306" cy="29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5522"/>
            <a:ext cx="8655670" cy="50679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820" y="476063"/>
            <a:ext cx="8421688" cy="484269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Zone ranking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912" y="2420888"/>
            <a:ext cx="5400600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44" y="2420888"/>
            <a:ext cx="5076968" cy="38727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7624" y="2708920"/>
            <a:ext cx="424847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144" y="4725144"/>
            <a:ext cx="5041368" cy="1582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3670" y="1268759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Estimated RE economic potential in Tanzania</a:t>
            </a:r>
            <a:endParaRPr lang="en-US" kern="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296448"/>
              </p:ext>
            </p:extLst>
          </p:nvPr>
        </p:nvGraphicFramePr>
        <p:xfrm>
          <a:off x="323670" y="1906546"/>
          <a:ext cx="8421688" cy="15849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210844"/>
                <a:gridCol w="42108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rPr>
                        <a:t>Technology</a:t>
                      </a:r>
                      <a:endParaRPr lang="en-US" dirty="0">
                        <a:solidFill>
                          <a:srgbClr val="262626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rPr>
                        <a:t>GW</a:t>
                      </a:r>
                      <a:endParaRPr lang="en-US" dirty="0">
                        <a:solidFill>
                          <a:srgbClr val="262626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Wind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7.0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Solar CSP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4.4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Solar PV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13.3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21729"/>
              </p:ext>
            </p:extLst>
          </p:nvPr>
        </p:nvGraphicFramePr>
        <p:xfrm>
          <a:off x="358776" y="4293096"/>
          <a:ext cx="8421688" cy="2013839"/>
        </p:xfrm>
        <a:graphic>
          <a:graphicData uri="http://schemas.openxmlformats.org/drawingml/2006/table">
            <a:tbl>
              <a:tblPr firstRow="1" firstCol="1" bandRow="1"/>
              <a:tblGrid>
                <a:gridCol w="2454080"/>
                <a:gridCol w="1766870"/>
                <a:gridCol w="1837612"/>
                <a:gridCol w="2363126"/>
              </a:tblGrid>
              <a:tr h="200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Capacity (MW)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(March, 2013)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Capacity (MW)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Capacity by 2025 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(MW)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Hydro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565.8*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1,529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2,095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130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Oil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456.3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Natural gas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3,968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4,469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4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Biomass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Coal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2,900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2,900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33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Wind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Solar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9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Geothermal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Interconnection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1564.1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9297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10,861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42069" y="3827701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Planned capacity additions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358776" y="5373216"/>
            <a:ext cx="8404981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114632"/>
              </p:ext>
            </p:extLst>
          </p:nvPr>
        </p:nvGraphicFramePr>
        <p:xfrm>
          <a:off x="358776" y="2924944"/>
          <a:ext cx="8421688" cy="15849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210844"/>
                <a:gridCol w="42108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rPr>
                        <a:t>Technology</a:t>
                      </a:r>
                      <a:endParaRPr lang="en-US" dirty="0">
                        <a:solidFill>
                          <a:srgbClr val="262626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rPr>
                        <a:t>LCOE</a:t>
                      </a:r>
                      <a:r>
                        <a:rPr lang="en-US" baseline="0" dirty="0" smtClean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rPr>
                        <a:t> range (c/kWh)</a:t>
                      </a:r>
                      <a:endParaRPr lang="en-US" dirty="0">
                        <a:solidFill>
                          <a:srgbClr val="262626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Wind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6.5 – 10.0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Solar CSP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21.4 – 22.0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Solar PV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11.8 – 14.0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58776" y="1700808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 smtClean="0"/>
              <a:t>Levelised</a:t>
            </a:r>
            <a:r>
              <a:rPr lang="en-US" kern="0" dirty="0" smtClean="0"/>
              <a:t> Cost of Electricity (LCOE)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673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1688" cy="700293"/>
          </a:xfrm>
        </p:spPr>
        <p:txBody>
          <a:bodyPr/>
          <a:lstStyle/>
          <a:p>
            <a:r>
              <a:rPr lang="en-US" sz="3600" dirty="0" smtClean="0">
                <a:latin typeface="Calibri Light" panose="020F0302020204030204" pitchFamily="34" charset="0"/>
                <a:cs typeface="Calibri" pitchFamily="34" charset="0"/>
              </a:rPr>
              <a:t>Starting point for planning</a:t>
            </a:r>
            <a:endParaRPr lang="en-US" sz="3600" dirty="0">
              <a:latin typeface="Calibri Light" panose="020F0302020204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15" y="1666452"/>
            <a:ext cx="8208913" cy="473688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latin typeface="Calibri Light" panose="020F0302020204030204" pitchFamily="34" charset="0"/>
                <a:cs typeface="Calibri" pitchFamily="34" charset="0"/>
              </a:rPr>
              <a:t>Understanding the future energy needs and options based on: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1026111" lvl="1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 smtClean="0">
                <a:latin typeface="Calibri Light" panose="020F0302020204030204" pitchFamily="34" charset="0"/>
                <a:cs typeface="Calibri" pitchFamily="34" charset="0"/>
              </a:rPr>
              <a:t>Sound statistics and data</a:t>
            </a:r>
          </a:p>
          <a:p>
            <a:pPr marL="1026111" lvl="1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 smtClean="0">
                <a:latin typeface="Calibri Light" panose="020F0302020204030204" pitchFamily="34" charset="0"/>
                <a:cs typeface="Calibri" pitchFamily="34" charset="0"/>
              </a:rPr>
              <a:t>Transparent methodology</a:t>
            </a:r>
          </a:p>
          <a:p>
            <a:pPr marL="1026111" lvl="1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 smtClean="0">
                <a:latin typeface="Calibri Light" panose="020F0302020204030204" pitchFamily="34" charset="0"/>
                <a:cs typeface="Calibri" pitchFamily="34" charset="0"/>
              </a:rPr>
              <a:t>Ownership of the planning skill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6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25644" cy="700293"/>
          </a:xfrm>
        </p:spPr>
        <p:txBody>
          <a:bodyPr/>
          <a:lstStyle/>
          <a:p>
            <a:r>
              <a:rPr lang="en-US" sz="3600" dirty="0" smtClean="0">
                <a:latin typeface="Calibri Light" panose="020F0302020204030204" pitchFamily="34" charset="0"/>
                <a:cs typeface="Calibri" pitchFamily="34" charset="0"/>
              </a:rPr>
              <a:t>What do you do with it?</a:t>
            </a:r>
            <a:endParaRPr lang="en-US" sz="3600" dirty="0">
              <a:latin typeface="Calibri Light" panose="020F0302020204030204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533325"/>
            <a:ext cx="7667228" cy="470088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latin typeface="Calibri Light" panose="020F0302020204030204" pitchFamily="34" charset="0"/>
                <a:cs typeface="Calibri" pitchFamily="34" charset="0"/>
                <a:sym typeface="Wingdings" panose="05000000000000000000" pitchFamily="2" charset="2"/>
              </a:rPr>
              <a:t>Long-term planning, including: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 smtClean="0">
              <a:latin typeface="Calibri Light" panose="020F0302020204030204" pitchFamily="34" charset="0"/>
              <a:cs typeface="Calibri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" pitchFamily="34" charset="0"/>
                <a:sym typeface="Wingdings" panose="05000000000000000000" pitchFamily="2" charset="2"/>
              </a:rPr>
              <a:t>Develop long-term master plans (power sector)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" pitchFamily="34" charset="0"/>
                <a:sym typeface="Wingdings" panose="05000000000000000000" pitchFamily="2" charset="2"/>
              </a:rPr>
              <a:t>Evaluate policy options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" pitchFamily="34" charset="0"/>
                <a:sym typeface="Wingdings" panose="05000000000000000000" pitchFamily="2" charset="2"/>
              </a:rPr>
              <a:t>Set targets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" pitchFamily="34" charset="0"/>
                <a:sym typeface="Wingdings" panose="05000000000000000000" pitchFamily="2" charset="2"/>
              </a:rPr>
              <a:t>Identify and prioritize projects 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" pitchFamily="34" charset="0"/>
                <a:sym typeface="Wingdings" panose="05000000000000000000" pitchFamily="2" charset="2"/>
              </a:rPr>
              <a:t>Analyze policy impacts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" pitchFamily="34" charset="0"/>
                <a:sym typeface="Wingdings" panose="05000000000000000000" pitchFamily="2" charset="2"/>
              </a:rPr>
              <a:t>Assess financial needs</a:t>
            </a:r>
          </a:p>
          <a:p>
            <a:pPr>
              <a:lnSpc>
                <a:spcPct val="100000"/>
              </a:lnSpc>
            </a:pPr>
            <a:endParaRPr lang="en-US" sz="2800" dirty="0">
              <a:latin typeface="Calibri" panose="020F0502020204030204" pitchFamily="34" charset="0"/>
              <a:cs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0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1688" cy="700293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itchFamily="34" charset="0"/>
              </a:rPr>
              <a:t>Typical questions</a:t>
            </a:r>
            <a:endParaRPr lang="en-US" sz="3600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73688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b="1" dirty="0" smtClean="0">
                <a:latin typeface="Calibri Light" panose="020F0302020204030204" pitchFamily="34" charset="0"/>
                <a:cs typeface="Calibri" pitchFamily="34" charset="0"/>
              </a:rPr>
              <a:t>Assessment of prospects and robustness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dirty="0" smtClean="0">
                <a:latin typeface="Calibri Light" panose="020F0302020204030204" pitchFamily="34" charset="0"/>
                <a:cs typeface="Calibri" pitchFamily="34" charset="0"/>
              </a:rPr>
              <a:t>What </a:t>
            </a:r>
            <a:r>
              <a:rPr lang="en-US" sz="2000" dirty="0">
                <a:latin typeface="Calibri Light" panose="020F0302020204030204" pitchFamily="34" charset="0"/>
                <a:cs typeface="Calibri" pitchFamily="34" charset="0"/>
              </a:rPr>
              <a:t>is the least-cost investment path to supply the growing demand?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dirty="0">
                <a:latin typeface="Calibri Light" panose="020F0302020204030204" pitchFamily="34" charset="0"/>
                <a:cs typeface="Calibri" pitchFamily="34" charset="0"/>
              </a:rPr>
              <a:t>What are the economic and environmental consequences?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dirty="0">
                <a:latin typeface="Calibri Light" panose="020F0302020204030204" pitchFamily="34" charset="0"/>
                <a:cs typeface="Calibri" pitchFamily="34" charset="0"/>
              </a:rPr>
              <a:t>What are the impacts of external factors (</a:t>
            </a:r>
            <a:r>
              <a:rPr lang="en-US" sz="2000" dirty="0" smtClean="0">
                <a:latin typeface="Calibri Light" panose="020F0302020204030204" pitchFamily="34" charset="0"/>
                <a:cs typeface="Calibri" pitchFamily="34" charset="0"/>
              </a:rPr>
              <a:t>e.g. </a:t>
            </a:r>
            <a:r>
              <a:rPr lang="en-US" sz="2000" dirty="0">
                <a:latin typeface="Calibri Light" panose="020F0302020204030204" pitchFamily="34" charset="0"/>
                <a:cs typeface="Calibri" pitchFamily="34" charset="0"/>
              </a:rPr>
              <a:t>oil price) on investment path</a:t>
            </a:r>
            <a:endParaRPr lang="en-US" sz="2000" u="sng" dirty="0">
              <a:latin typeface="Calibri Light" panose="020F0302020204030204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dirty="0" smtClean="0">
                <a:latin typeface="Calibri Light" panose="020F0302020204030204" pitchFamily="34" charset="0"/>
                <a:cs typeface="Calibri" pitchFamily="34" charset="0"/>
              </a:rPr>
              <a:t>What are the impacts of delay in certain projects (e.g. large hydro)?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0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b="1" dirty="0" smtClean="0">
                <a:latin typeface="Calibri Light" panose="020F0302020204030204" pitchFamily="34" charset="0"/>
                <a:cs typeface="Calibri" pitchFamily="34" charset="0"/>
              </a:rPr>
              <a:t>Assessment of policy impacts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dirty="0" smtClean="0">
                <a:latin typeface="Calibri Light" panose="020F0302020204030204" pitchFamily="34" charset="0"/>
                <a:cs typeface="Calibri" pitchFamily="34" charset="0"/>
              </a:rPr>
              <a:t>What </a:t>
            </a:r>
            <a:r>
              <a:rPr lang="en-US" sz="2000" dirty="0">
                <a:latin typeface="Calibri Light" panose="020F0302020204030204" pitchFamily="34" charset="0"/>
                <a:cs typeface="Calibri" pitchFamily="34" charset="0"/>
              </a:rPr>
              <a:t>is the least-cost investment path to achieve specified policy goals (</a:t>
            </a:r>
            <a:r>
              <a:rPr lang="en-US" sz="2000" dirty="0" smtClean="0">
                <a:latin typeface="Calibri Light" panose="020F0302020204030204" pitchFamily="34" charset="0"/>
                <a:cs typeface="Calibri" pitchFamily="34" charset="0"/>
              </a:rPr>
              <a:t>e.g. </a:t>
            </a:r>
            <a:r>
              <a:rPr lang="en-US" sz="2000" dirty="0">
                <a:latin typeface="Calibri Light" panose="020F0302020204030204" pitchFamily="34" charset="0"/>
                <a:cs typeface="Calibri" pitchFamily="34" charset="0"/>
              </a:rPr>
              <a:t>RE penetration target, import dependency, affordability, CO2 target)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dirty="0" smtClean="0">
                <a:latin typeface="Calibri Light" panose="020F0302020204030204" pitchFamily="34" charset="0"/>
                <a:cs typeface="Calibri" pitchFamily="34" charset="0"/>
              </a:rPr>
              <a:t>What is the impacts of investment in international transmission lines on RE deployment</a:t>
            </a:r>
            <a:endParaRPr lang="en-US" sz="2000" dirty="0">
              <a:latin typeface="Calibri Light" panose="020F0302020204030204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9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404664"/>
            <a:ext cx="8421688" cy="484269"/>
          </a:xfrm>
        </p:spPr>
        <p:txBody>
          <a:bodyPr/>
          <a:lstStyle/>
          <a:p>
            <a:r>
              <a:rPr lang="en-US" sz="3200" dirty="0" smtClean="0">
                <a:latin typeface="Calibri Light" panose="020F0302020204030204" pitchFamily="34" charset="0"/>
              </a:rPr>
              <a:t>Planned Renewable </a:t>
            </a:r>
            <a:br>
              <a:rPr lang="en-US" sz="3200" dirty="0" smtClean="0">
                <a:latin typeface="Calibri Light" panose="020F0302020204030204" pitchFamily="34" charset="0"/>
              </a:rPr>
            </a:br>
            <a:r>
              <a:rPr lang="en-US" sz="3200" dirty="0" smtClean="0">
                <a:latin typeface="Calibri Light" panose="020F0302020204030204" pitchFamily="34" charset="0"/>
              </a:rPr>
              <a:t>Energy Projects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021603"/>
              </p:ext>
            </p:extLst>
          </p:nvPr>
        </p:nvGraphicFramePr>
        <p:xfrm>
          <a:off x="358776" y="1633658"/>
          <a:ext cx="8421688" cy="3962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1016"/>
                <a:gridCol w="1198035"/>
                <a:gridCol w="1080120"/>
                <a:gridCol w="38025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Project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Technology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Capacity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Status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Geothermal Phase 1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Geothermal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100 MW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Geothermal Phase 2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Geothermal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100 MW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Geo Wind </a:t>
                      </a:r>
                      <a:r>
                        <a:rPr lang="en-US" sz="1600" b="1" dirty="0" err="1" smtClean="0">
                          <a:latin typeface="Calibri Light" panose="020F0302020204030204" pitchFamily="34" charset="0"/>
                        </a:rPr>
                        <a:t>Singida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Wind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50 MW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No sovereign guarantee</a:t>
                      </a:r>
                      <a:r>
                        <a:rPr lang="en-US" sz="1600" b="1" baseline="0" dirty="0" smtClean="0">
                          <a:latin typeface="Calibri Light" panose="020F0302020204030204" pitchFamily="34" charset="0"/>
                        </a:rPr>
                        <a:t> from Gov.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Wind East Africa </a:t>
                      </a:r>
                      <a:r>
                        <a:rPr lang="en-US" sz="1600" b="1" dirty="0" err="1" smtClean="0">
                          <a:latin typeface="Calibri Light" panose="020F0302020204030204" pitchFamily="34" charset="0"/>
                        </a:rPr>
                        <a:t>Singida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Wind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100 MW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Announced/planning begun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alibri Light" panose="020F0302020204030204" pitchFamily="34" charset="0"/>
                        </a:rPr>
                        <a:t>Makambako</a:t>
                      </a:r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 Wind</a:t>
                      </a:r>
                      <a:r>
                        <a:rPr lang="en-US" sz="1600" b="1" baseline="0" dirty="0" smtClean="0">
                          <a:latin typeface="Calibri Light" panose="020F0302020204030204" pitchFamily="34" charset="0"/>
                        </a:rPr>
                        <a:t> Farm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Wind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100 MW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Expected commissioning 2012, no PPA from TANESCO?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Good PM </a:t>
                      </a:r>
                      <a:r>
                        <a:rPr lang="en-US" sz="1600" b="1" dirty="0" err="1" smtClean="0">
                          <a:latin typeface="Calibri Light" panose="020F0302020204030204" pitchFamily="34" charset="0"/>
                        </a:rPr>
                        <a:t>Singida</a:t>
                      </a:r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 Phase 2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Wind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1,8 GW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Announced in 2009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alibri Light" panose="020F0302020204030204" pitchFamily="34" charset="0"/>
                        </a:rPr>
                        <a:t>Nextgen</a:t>
                      </a:r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Calibri Light" panose="020F0302020204030204" pitchFamily="34" charset="0"/>
                        </a:rPr>
                        <a:t>Shinyanga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Solar PV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60 MW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Announced Sept 2015. Feasibility study underway?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Hecate Dodoma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Solar</a:t>
                      </a:r>
                      <a:r>
                        <a:rPr lang="en-US" sz="1600" b="1" baseline="0" dirty="0" smtClean="0">
                          <a:latin typeface="Calibri Light" panose="020F0302020204030204" pitchFamily="34" charset="0"/>
                        </a:rPr>
                        <a:t> PV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55MW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 Light" panose="020F0302020204030204" pitchFamily="34" charset="0"/>
                        </a:rPr>
                        <a:t>To be operational in 2017. 2MW already started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9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5157192"/>
            <a:ext cx="2088232" cy="576064"/>
          </a:xfrm>
        </p:spPr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810561" y="213285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kern="0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Arial"/>
              </a:rPr>
              <a:t>To view and download RE zones maps:</a:t>
            </a:r>
            <a:br>
              <a:rPr lang="en-US" sz="2700" b="1" kern="0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Arial"/>
              </a:rPr>
            </a:br>
            <a:r>
              <a:rPr lang="en-US" sz="2700" b="1" kern="0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Arial"/>
              </a:rPr>
              <a:t/>
            </a:r>
            <a:br>
              <a:rPr lang="en-US" sz="2700" b="1" kern="0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Arial"/>
              </a:rPr>
            </a:br>
            <a:r>
              <a:rPr lang="en-US" sz="5400" b="1" kern="0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Arial"/>
              </a:rPr>
              <a:t>mapre.lbl.gov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7" y="188640"/>
            <a:ext cx="4896544" cy="792088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  <a:t>Africa Clean Energy Corridor (ACEC)</a:t>
            </a:r>
            <a:endParaRPr lang="en-ZA" sz="3400" dirty="0">
              <a:latin typeface="Calibri Light" panose="020F030202020403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4008" y="1556792"/>
            <a:ext cx="4248472" cy="49636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b="1" kern="0" dirty="0">
                <a:latin typeface="Calibri Light" panose="020F0302020204030204" pitchFamily="34" charset="0"/>
              </a:rPr>
              <a:t>Develop RE resources and integrate renewable power into grid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b="1" kern="0" dirty="0">
                <a:latin typeface="Calibri Light" panose="020F0302020204030204" pitchFamily="34" charset="0"/>
              </a:rPr>
              <a:t>Promote cross-border trade of renewable power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b="1" kern="0" dirty="0">
                <a:latin typeface="Calibri Light" panose="020F0302020204030204" pitchFamily="34" charset="0"/>
              </a:rPr>
              <a:t>Build on  PIDA as well as SAPP and EAPP work </a:t>
            </a:r>
            <a:r>
              <a:rPr lang="en-US" sz="1800" b="1" kern="0" dirty="0">
                <a:solidFill>
                  <a:srgbClr val="FF0000"/>
                </a:solidFill>
                <a:latin typeface="Calibri Light" panose="020F0302020204030204" pitchFamily="34" charset="0"/>
              </a:rPr>
              <a:t>(WAPP from now 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1315"/>
            <a:ext cx="4320480" cy="46759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5373216"/>
            <a:ext cx="504056" cy="360040"/>
          </a:xfrm>
          <a:prstGeom prst="rect">
            <a:avLst/>
          </a:prstGeom>
          <a:solidFill>
            <a:srgbClr val="92D050"/>
          </a:solidFill>
          <a:ln w="12700" cap="flat">
            <a:solidFill>
              <a:srgbClr val="BBE0E3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6068631"/>
            <a:ext cx="504056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 cap="flat">
            <a:solidFill>
              <a:srgbClr val="BBE0E3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82" y="5260849"/>
            <a:ext cx="92121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SAPP and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EAPP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82" y="6081623"/>
            <a:ext cx="59599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WAPP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596AF0-B8A5-4318-89A2-293B505212A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1254790"/>
            <a:ext cx="8528944" cy="5328592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800" b="1" kern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800" b="1" u="sng" kern="0" dirty="0">
                <a:latin typeface="Calibri Light" panose="020F0302020204030204" pitchFamily="34" charset="0"/>
              </a:rPr>
              <a:t>Zoning and Resource Assessment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Identification of high resource zones for RE development.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800" kern="0" dirty="0">
              <a:latin typeface="Calibri Light" panose="020F03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800" b="1" u="sng" kern="0" dirty="0">
                <a:latin typeface="Calibri Light" panose="020F0302020204030204" pitchFamily="34" charset="0"/>
              </a:rPr>
              <a:t>Country and Regional Planning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Consideration of cost-effective RE options for power generation in national and regional plans.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800" kern="0" dirty="0">
              <a:latin typeface="Calibri Light" panose="020F03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800" b="1" u="sng" kern="0" dirty="0">
                <a:latin typeface="Calibri Light" panose="020F0302020204030204" pitchFamily="34" charset="0"/>
              </a:rPr>
              <a:t>Enabling Frameworks for Investment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Opening markets to IPPs, reducing the costs of RE financing and facilitating power trade.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800" kern="0" dirty="0">
              <a:latin typeface="Calibri Light" panose="020F03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800" b="1" u="sng" kern="0" dirty="0">
                <a:latin typeface="Calibri Light" panose="020F0302020204030204" pitchFamily="34" charset="0"/>
              </a:rPr>
              <a:t>Capacity Building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Development of skills to build, plan, operate, power grids with higher RE shares.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800" kern="0" dirty="0">
              <a:latin typeface="Calibri Light" panose="020F03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800" b="1" u="sng" kern="0" dirty="0">
                <a:latin typeface="Calibri Light" panose="020F0302020204030204" pitchFamily="34" charset="0"/>
              </a:rPr>
              <a:t>Public Information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Awareness raising and promotion of the ACEC and its benefit.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7" y="188640"/>
            <a:ext cx="48965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400" kern="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ACEC Action Agenda</a:t>
            </a:r>
            <a:endParaRPr lang="en-ZA" sz="3400" kern="0" dirty="0">
              <a:latin typeface="Calibri Light" panose="020F0302020204030204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03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596AF0-B8A5-4318-89A2-293B505212A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840101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2564904"/>
            <a:ext cx="8421688" cy="1872208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kern="0" dirty="0" smtClean="0">
                <a:latin typeface="Calibri Light" panose="020F0302020204030204" pitchFamily="34" charset="0"/>
              </a:rPr>
              <a:t>Spatial analysis of renewable energy resources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t</a:t>
            </a:r>
            <a:r>
              <a:rPr lang="en-US" sz="1800" kern="0" dirty="0" smtClean="0">
                <a:latin typeface="Calibri Light" panose="020F0302020204030204" pitchFamily="34" charset="0"/>
              </a:rPr>
              <a:t>aking several criteria into account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t</a:t>
            </a:r>
            <a:r>
              <a:rPr lang="en-US" sz="1800" kern="0" dirty="0" smtClean="0">
                <a:latin typeface="Calibri Light" panose="020F0302020204030204" pitchFamily="34" charset="0"/>
              </a:rPr>
              <a:t>o identify cost effective, realistically achievable RE resource development zones/project opportunity areas.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kern="0" dirty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kern="0" dirty="0" smtClean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200" kern="0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3878022"/>
            <a:ext cx="8421688" cy="1741101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 smtClean="0">
                <a:solidFill>
                  <a:srgbClr val="0872A6"/>
                </a:solidFill>
                <a:latin typeface="Calibri Light" panose="020F0302020204030204" pitchFamily="34" charset="0"/>
                <a:ea typeface="+mj-ea"/>
                <a:cs typeface="+mj-cs"/>
              </a:rPr>
              <a:t>Objectives</a:t>
            </a:r>
          </a:p>
          <a:p>
            <a:pPr>
              <a:lnSpc>
                <a:spcPct val="100000"/>
              </a:lnSpc>
            </a:pPr>
            <a:r>
              <a:rPr lang="en-US" sz="1800" kern="0" dirty="0" smtClean="0">
                <a:latin typeface="Calibri Light" panose="020F0302020204030204" pitchFamily="34" charset="0"/>
              </a:rPr>
              <a:t>Identify high-potential renewable energy zones for development.</a:t>
            </a:r>
          </a:p>
          <a:p>
            <a:pPr>
              <a:lnSpc>
                <a:spcPct val="100000"/>
              </a:lnSpc>
            </a:pPr>
            <a:r>
              <a:rPr lang="en-US" sz="1800" kern="0" dirty="0" smtClean="0">
                <a:latin typeface="Calibri Light" panose="020F0302020204030204" pitchFamily="34" charset="0"/>
              </a:rPr>
              <a:t>Facilitate coordinated planning for development of RE resources.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5085184"/>
            <a:ext cx="8421688" cy="1289633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rgbClr val="0872A6"/>
                </a:solidFill>
                <a:latin typeface="Calibri Light" panose="020F0302020204030204" pitchFamily="34" charset="0"/>
              </a:rPr>
              <a:t>Scope of the Study</a:t>
            </a:r>
            <a:r>
              <a:rPr lang="en-US" sz="2000" kern="0" dirty="0" smtClean="0">
                <a:latin typeface="Calibri Light" panose="020F03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800" kern="0" dirty="0" smtClean="0">
                <a:latin typeface="Calibri Light" panose="020F0302020204030204" pitchFamily="34" charset="0"/>
              </a:rPr>
              <a:t>Wind, solar PV, and solar CSP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 </a:t>
            </a:r>
            <a:r>
              <a:rPr lang="en-US" sz="1800" kern="0" dirty="0" smtClean="0">
                <a:latin typeface="Calibri Light" panose="020F0302020204030204" pitchFamily="34" charset="0"/>
              </a:rPr>
              <a:t>      Eastern and Southern African Power Pool countries.</a:t>
            </a:r>
          </a:p>
          <a:p>
            <a:pPr marL="0" indent="0">
              <a:buFontTx/>
              <a:buNone/>
            </a:pPr>
            <a:endParaRPr lang="en-US" kern="0" dirty="0"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261467"/>
            <a:ext cx="5220072" cy="1189137"/>
          </a:xfrm>
        </p:spPr>
        <p:txBody>
          <a:bodyPr/>
          <a:lstStyle/>
          <a:p>
            <a:r>
              <a:rPr lang="en-US" sz="34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Renewable Energy Zoning</a:t>
            </a:r>
            <a:endParaRPr lang="en-US" sz="3400" dirty="0">
              <a:latin typeface="Calibri Light" panose="020F0302020204030204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1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38012"/>
            <a:ext cx="8421688" cy="484269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Overview of RE Zoning process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/>
          <a:stretch/>
        </p:blipFill>
        <p:spPr bwMode="auto">
          <a:xfrm>
            <a:off x="5501133" y="1246425"/>
            <a:ext cx="3642867" cy="558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9424"/>
            <a:ext cx="3242684" cy="524054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6200000">
            <a:off x="4031940" y="3681028"/>
            <a:ext cx="504056" cy="230425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28877" y="1469424"/>
            <a:ext cx="3816424" cy="3899975"/>
          </a:xfrm>
          <a:prstGeom prst="rect">
            <a:avLst/>
          </a:prstGeom>
          <a:solidFill>
            <a:srgbClr val="0872A6"/>
          </a:solidFill>
          <a:ln w="57150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THRESHOLD EXCLUSION CRITERIA:</a:t>
            </a:r>
          </a:p>
          <a:p>
            <a:endParaRPr lang="en-US" sz="1800" b="1" dirty="0" smtClean="0">
              <a:solidFill>
                <a:schemeClr val="accent3"/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Resource quality (e.g. &lt;250 W/m</a:t>
            </a:r>
            <a:r>
              <a:rPr lang="en-US" sz="1800" baseline="300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2</a:t>
            </a: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Elevation (e.g. &gt;2500m)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Slope (e.g. &gt; 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latin typeface="Calibri Light" panose="020F0302020204030204" pitchFamily="34" charset="0"/>
              </a:rPr>
              <a:t>Protected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Water bodies, airports, railroads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Population density (e.g. &gt;100/km</a:t>
            </a:r>
            <a:r>
              <a:rPr lang="en-US" sz="1800" baseline="30000" dirty="0">
                <a:solidFill>
                  <a:schemeClr val="accent3"/>
                </a:solidFill>
                <a:latin typeface="Calibri Light" panose="020F0302020204030204" pitchFamily="34" charset="0"/>
              </a:rPr>
              <a:t>2</a:t>
            </a: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Land-use, land-cover.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Distance to existing/planned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Distance to road, substation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Distance to RE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3528" y="438012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>
                <a:latin typeface="Calibri Light" panose="020F0302020204030204" pitchFamily="34" charset="0"/>
              </a:rPr>
              <a:t>Interactive Zoning Map</a:t>
            </a:r>
            <a:endParaRPr lang="en-US" kern="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263" t="7414" r="20190"/>
          <a:stretch/>
        </p:blipFill>
        <p:spPr>
          <a:xfrm>
            <a:off x="107504" y="1412776"/>
            <a:ext cx="4680521" cy="47335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5696" y="2438673"/>
            <a:ext cx="1872208" cy="12241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93" y="3068960"/>
            <a:ext cx="4064448" cy="28560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5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5" y="1321744"/>
            <a:ext cx="8580534" cy="511256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23528" y="467923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>
                <a:latin typeface="Calibri Light" panose="020F0302020204030204" pitchFamily="34" charset="0"/>
              </a:rPr>
              <a:t>Interactive Zoning Map</a:t>
            </a:r>
            <a:endParaRPr lang="en-US" kern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8820" y="476063"/>
            <a:ext cx="8421688" cy="484269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Capacity Building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306363"/>
            <a:ext cx="3823645" cy="25738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96418" y="1449364"/>
            <a:ext cx="3299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 Light" panose="020F0302020204030204" pitchFamily="34" charset="0"/>
              </a:rPr>
              <a:t>Addis Ababa </a:t>
            </a:r>
            <a:r>
              <a:rPr lang="en-US" i="1" dirty="0" smtClean="0">
                <a:latin typeface="Calibri Light" panose="020F0302020204030204" pitchFamily="34" charset="0"/>
              </a:rPr>
              <a:t>- September 2014</a:t>
            </a:r>
          </a:p>
          <a:p>
            <a:r>
              <a:rPr lang="en-US" i="1" dirty="0" smtClean="0">
                <a:latin typeface="Calibri Light" panose="020F0302020204030204" pitchFamily="34" charset="0"/>
              </a:rPr>
              <a:t>With EAPP</a:t>
            </a:r>
            <a:endParaRPr lang="en-US" i="1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2"/>
          <a:stretch/>
        </p:blipFill>
        <p:spPr>
          <a:xfrm>
            <a:off x="368976" y="4468421"/>
            <a:ext cx="3813444" cy="20882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96419" y="4468421"/>
            <a:ext cx="5110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 Light" panose="020F0302020204030204" pitchFamily="34" charset="0"/>
              </a:rPr>
              <a:t>Nairobi - September </a:t>
            </a:r>
            <a:r>
              <a:rPr lang="en-US" i="1" dirty="0" smtClean="0">
                <a:latin typeface="Calibri Light" panose="020F0302020204030204" pitchFamily="34" charset="0"/>
              </a:rPr>
              <a:t>2015</a:t>
            </a:r>
          </a:p>
          <a:p>
            <a:r>
              <a:rPr lang="en-US" i="1" dirty="0" smtClean="0">
                <a:latin typeface="Calibri Light" panose="020F0302020204030204" pitchFamily="34" charset="0"/>
              </a:rPr>
              <a:t>With Ministry of Energy and Petroleum Kenya</a:t>
            </a:r>
            <a:endParaRPr lang="en-US" i="1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96419" y="2209043"/>
            <a:ext cx="5011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 Light" panose="020F0302020204030204" pitchFamily="34" charset="0"/>
              </a:rPr>
              <a:t>Attendees from Tanzania:</a:t>
            </a:r>
          </a:p>
          <a:p>
            <a:r>
              <a:rPr lang="en-US" b="1" dirty="0" smtClean="0">
                <a:latin typeface="Calibri Light" panose="020F0302020204030204" pitchFamily="34" charset="0"/>
              </a:rPr>
              <a:t>TANESCO</a:t>
            </a:r>
            <a:r>
              <a:rPr lang="en-US" dirty="0" smtClean="0">
                <a:latin typeface="Calibri Light" panose="020F0302020204030204" pitchFamily="34" charset="0"/>
              </a:rPr>
              <a:t> – Florence </a:t>
            </a:r>
            <a:r>
              <a:rPr lang="en-US" dirty="0" err="1" smtClean="0">
                <a:latin typeface="Calibri Light" panose="020F0302020204030204" pitchFamily="34" charset="0"/>
              </a:rPr>
              <a:t>Gwang’ombe</a:t>
            </a: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b="1" dirty="0" smtClean="0">
                <a:latin typeface="Calibri Light" panose="020F0302020204030204" pitchFamily="34" charset="0"/>
              </a:rPr>
              <a:t>University of Dar </a:t>
            </a:r>
            <a:r>
              <a:rPr lang="en-US" b="1" dirty="0" err="1" smtClean="0">
                <a:latin typeface="Calibri Light" panose="020F0302020204030204" pitchFamily="34" charset="0"/>
              </a:rPr>
              <a:t>es</a:t>
            </a:r>
            <a:r>
              <a:rPr lang="en-US" b="1" dirty="0" smtClean="0">
                <a:latin typeface="Calibri Light" panose="020F0302020204030204" pitchFamily="34" charset="0"/>
              </a:rPr>
              <a:t> Salaam </a:t>
            </a:r>
            <a:r>
              <a:rPr lang="en-US" dirty="0" smtClean="0">
                <a:latin typeface="Calibri Light" panose="020F0302020204030204" pitchFamily="34" charset="0"/>
              </a:rPr>
              <a:t>– Michael John </a:t>
            </a:r>
            <a:r>
              <a:rPr lang="en-US" dirty="0" err="1" smtClean="0">
                <a:latin typeface="Calibri Light" panose="020F0302020204030204" pitchFamily="34" charset="0"/>
              </a:rPr>
              <a:t>Mvungi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0398" y="5512537"/>
            <a:ext cx="448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 Light" panose="020F0302020204030204" pitchFamily="34" charset="0"/>
              </a:rPr>
              <a:t>Attendees from Tanzania:</a:t>
            </a:r>
          </a:p>
          <a:p>
            <a:r>
              <a:rPr lang="en-US" b="1" dirty="0" smtClean="0">
                <a:latin typeface="Calibri Light" panose="020F0302020204030204" pitchFamily="34" charset="0"/>
              </a:rPr>
              <a:t>REA -</a:t>
            </a:r>
            <a:r>
              <a:rPr lang="en-US" dirty="0" smtClean="0">
                <a:latin typeface="Calibri Light" panose="020F0302020204030204" pitchFamily="34" charset="0"/>
              </a:rPr>
              <a:t> Hussein </a:t>
            </a:r>
            <a:r>
              <a:rPr lang="en-US" dirty="0" err="1">
                <a:latin typeface="Calibri Light" panose="020F0302020204030204" pitchFamily="34" charset="0"/>
              </a:rPr>
              <a:t>Shamdas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DFEE1A1A4C134C9B9471C6485ECC38" ma:contentTypeVersion="0" ma:contentTypeDescription="Create a new document." ma:contentTypeScope="" ma:versionID="a975fb6683187c0d7262e6acaf3503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2628D9-ADE5-430F-9953-058661C9F55F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B9A4C954-EABD-49A4-8D57-29F276C14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6345E26-BAC9-47CC-AC35-2632352A3B5B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36805F6-CB52-4FF6-A634-180897EA4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30047</TotalTime>
  <Words>726</Words>
  <Application>Microsoft Office PowerPoint</Application>
  <PresentationFormat>On-screen Show (4:3)</PresentationFormat>
  <Paragraphs>216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Mincho</vt:lpstr>
      <vt:lpstr>Adobe Fan Heiti Std B</vt:lpstr>
      <vt:lpstr>Arial</vt:lpstr>
      <vt:lpstr>Calibri</vt:lpstr>
      <vt:lpstr>Calibri Light</vt:lpstr>
      <vt:lpstr>Cambria</vt:lpstr>
      <vt:lpstr>ITC Avant Garde Gothic</vt:lpstr>
      <vt:lpstr>Times New Roman</vt:lpstr>
      <vt:lpstr>Wingdings</vt:lpstr>
      <vt:lpstr>Standarddesign</vt:lpstr>
      <vt:lpstr>Renewable Energy Resource Assessment and Planning   Tijana Radojičić IRENA – Country Support and Partnerships Dar es Salaam, 9 March 2016</vt:lpstr>
      <vt:lpstr>Africa Clean Energy Corridor (ACEC)</vt:lpstr>
      <vt:lpstr>PowerPoint Presentation</vt:lpstr>
      <vt:lpstr>PowerPoint Presentation</vt:lpstr>
      <vt:lpstr>Renewable Energy Zoning</vt:lpstr>
      <vt:lpstr>Overview of RE Zoning process</vt:lpstr>
      <vt:lpstr>PowerPoint Presentation</vt:lpstr>
      <vt:lpstr>PowerPoint Presentation</vt:lpstr>
      <vt:lpstr>Capacity Building</vt:lpstr>
      <vt:lpstr>PowerPoint Presentation</vt:lpstr>
      <vt:lpstr>Zone ranking</vt:lpstr>
      <vt:lpstr>PowerPoint Presentation</vt:lpstr>
      <vt:lpstr>PowerPoint Presentation</vt:lpstr>
      <vt:lpstr>Starting point for planning</vt:lpstr>
      <vt:lpstr>What do you do with it?</vt:lpstr>
      <vt:lpstr>Typical questions</vt:lpstr>
      <vt:lpstr>Planned Renewable  Energy Projects</vt:lpstr>
      <vt:lpstr>Thank you!!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Office</dc:creator>
  <cp:lastModifiedBy>Tijana Radojicic</cp:lastModifiedBy>
  <cp:revision>1859</cp:revision>
  <cp:lastPrinted>2015-01-15T16:52:40Z</cp:lastPrinted>
  <dcterms:created xsi:type="dcterms:W3CDTF">2010-01-06T11:15:24Z</dcterms:created>
  <dcterms:modified xsi:type="dcterms:W3CDTF">2016-03-09T13:13:28Z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0x01010088DFEE1A1A4C134C9B9471C6485ECC38</vt:lpwstr>
  </property>
</Properties>
</file>