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C8E47-02BE-4A04-9015-2F52ECBB7D2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bg-BG"/>
        </a:p>
      </dgm:t>
    </dgm:pt>
    <dgm:pt modelId="{B0CE14DC-CDFE-4725-99BC-FFE28FE8D599}">
      <dgm:prSet custT="1"/>
      <dgm:spPr/>
      <dgm:t>
        <a:bodyPr/>
        <a:lstStyle/>
        <a:p>
          <a:pPr algn="l"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US" sz="1400" dirty="0" smtClean="0"/>
            <a:t>Providing guaranteed access of electricity produced from renewable sources to the transmission and distribution electricity grids </a:t>
          </a:r>
          <a:endParaRPr lang="bg-BG" sz="1400" noProof="0" dirty="0"/>
        </a:p>
      </dgm:t>
    </dgm:pt>
    <dgm:pt modelId="{0EF71C9D-95F4-4CF2-94C5-EB3AA65B7ECD}" type="parTrans" cxnId="{E200FC59-79A1-4FC4-A85E-E8F44B91AF4C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C2771C10-2815-4280-AA14-15A8FC530189}" type="sibTrans" cxnId="{E200FC59-79A1-4FC4-A85E-E8F44B91AF4C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F91F39A3-348E-4411-BD02-9B1D471C0A20}">
      <dgm:prSet custT="1"/>
      <dgm:spPr/>
      <dgm:t>
        <a:bodyPr/>
        <a:lstStyle/>
        <a:p>
          <a:pPr algn="l"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US" sz="1400" dirty="0" smtClean="0"/>
            <a:t>Guaranteeing the transmission and distribution of electricity produced from renewable sources</a:t>
          </a:r>
          <a:endParaRPr lang="bg-BG" sz="1400" noProof="0" dirty="0"/>
        </a:p>
      </dgm:t>
    </dgm:pt>
    <dgm:pt modelId="{52792E29-FDDE-4BE6-AE9C-1664A108F7D6}" type="parTrans" cxnId="{EFE26172-41E4-4A62-9832-8C1340311B2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CAB28DF0-F456-4704-9F94-28FCECD49EB3}" type="sibTrans" cxnId="{EFE26172-41E4-4A62-9832-8C1340311B2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2CDF3E11-84A7-46EC-B7AC-A2B03253F3AF}">
      <dgm:prSet custT="1"/>
      <dgm:spPr/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US" sz="1400" dirty="0" smtClean="0"/>
            <a:t>Ensuring the construction of the necessary infrastructure and </a:t>
          </a:r>
          <a:r>
            <a:rPr lang="en-US" sz="1200" dirty="0" smtClean="0"/>
            <a:t>electricity</a:t>
          </a:r>
          <a:r>
            <a:rPr lang="en-US" sz="1400" dirty="0" smtClean="0"/>
            <a:t> capacities for the purposes of regulation of the electricity system</a:t>
          </a:r>
          <a:endParaRPr lang="bg-BG" sz="1400" noProof="0" dirty="0"/>
        </a:p>
      </dgm:t>
    </dgm:pt>
    <dgm:pt modelId="{0B22FBD4-33BA-422D-BA89-37F65A5BD15C}" type="parTrans" cxnId="{FE9E054A-B5AB-4CA7-9F3D-A19F6D248802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809D433A-429D-495D-B7BB-62F5738FBC53}" type="sibTrans" cxnId="{FE9E054A-B5AB-4CA7-9F3D-A19F6D248802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0239F74C-45CA-4206-80CE-C9D81BD1FCB4}">
      <dgm:prSet custT="1"/>
      <dgm:spPr/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US" sz="1400" dirty="0" smtClean="0"/>
            <a:t>Setting as a priority the dispatching of electricity produced from renewable sources</a:t>
          </a:r>
          <a:endParaRPr lang="bg-BG" sz="1400" noProof="0" dirty="0"/>
        </a:p>
      </dgm:t>
    </dgm:pt>
    <dgm:pt modelId="{3D4928E2-5AC2-4E70-B0FB-2232ABED112F}" type="parTrans" cxnId="{39C38CB7-A47F-4A8D-8D5A-F0B5C96DEA0D}">
      <dgm:prSet/>
      <dgm:spPr/>
      <dgm:t>
        <a:bodyPr/>
        <a:lstStyle/>
        <a:p>
          <a:endParaRPr lang="bg-BG"/>
        </a:p>
      </dgm:t>
    </dgm:pt>
    <dgm:pt modelId="{40E8CED3-64CD-431A-B95B-340BBE1109FE}" type="sibTrans" cxnId="{39C38CB7-A47F-4A8D-8D5A-F0B5C96DEA0D}">
      <dgm:prSet/>
      <dgm:spPr/>
      <dgm:t>
        <a:bodyPr/>
        <a:lstStyle/>
        <a:p>
          <a:endParaRPr lang="bg-BG"/>
        </a:p>
      </dgm:t>
    </dgm:pt>
    <dgm:pt modelId="{3BD2F14D-F426-4406-BBD3-266F148EFFDE}">
      <dgm:prSet custT="1"/>
      <dgm:spPr/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US" sz="1400" dirty="0" smtClean="0"/>
            <a:t>Purchasing of electricity produced from RE at feed-in tariffs and under long-term contracts</a:t>
          </a:r>
          <a:endParaRPr lang="bg-BG" sz="1400" noProof="0" dirty="0"/>
        </a:p>
      </dgm:t>
    </dgm:pt>
    <dgm:pt modelId="{14067134-7E23-4B87-9F35-0B10B0CDC2DB}" type="parTrans" cxnId="{B7D8CDAC-84E9-43F5-8535-ABA29F5A603F}">
      <dgm:prSet/>
      <dgm:spPr/>
      <dgm:t>
        <a:bodyPr/>
        <a:lstStyle/>
        <a:p>
          <a:endParaRPr lang="bg-BG"/>
        </a:p>
      </dgm:t>
    </dgm:pt>
    <dgm:pt modelId="{D9E04C69-90E8-49EF-B0D2-99D44AF1983B}" type="sibTrans" cxnId="{B7D8CDAC-84E9-43F5-8535-ABA29F5A603F}">
      <dgm:prSet/>
      <dgm:spPr/>
      <dgm:t>
        <a:bodyPr/>
        <a:lstStyle/>
        <a:p>
          <a:endParaRPr lang="bg-BG"/>
        </a:p>
      </dgm:t>
    </dgm:pt>
    <dgm:pt modelId="{82B69773-BD07-48AE-A2E3-17522C439292}" type="pres">
      <dgm:prSet presAssocID="{40EC8E47-02BE-4A04-9015-2F52ECBB7D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C41EADA-3903-4599-BC3D-9644635C4A80}" type="pres">
      <dgm:prSet presAssocID="{B0CE14DC-CDFE-4725-99BC-FFE28FE8D599}" presName="parentText" presStyleLbl="node1" presStyleIdx="0" presStyleCnt="5" custScaleY="56475" custLinFactNeighborX="3821" custLinFactNeighborY="59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7C2DB49-FD34-41E6-BC87-4BFF074335EA}" type="pres">
      <dgm:prSet presAssocID="{C2771C10-2815-4280-AA14-15A8FC530189}" presName="spacer" presStyleCnt="0"/>
      <dgm:spPr/>
      <dgm:t>
        <a:bodyPr/>
        <a:lstStyle/>
        <a:p>
          <a:endParaRPr lang="bg-BG"/>
        </a:p>
      </dgm:t>
    </dgm:pt>
    <dgm:pt modelId="{755B7CB9-B609-4CE9-B078-7C1D17CFCB85}" type="pres">
      <dgm:prSet presAssocID="{F91F39A3-348E-4411-BD02-9B1D471C0A20}" presName="parentText" presStyleLbl="node1" presStyleIdx="1" presStyleCnt="5" custScaleY="57321" custLinFactNeighborY="807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B0F3110-8CAE-4416-A9A2-B53345BCAF5D}" type="pres">
      <dgm:prSet presAssocID="{CAB28DF0-F456-4704-9F94-28FCECD49EB3}" presName="spacer" presStyleCnt="0"/>
      <dgm:spPr/>
      <dgm:t>
        <a:bodyPr/>
        <a:lstStyle/>
        <a:p>
          <a:endParaRPr lang="bg-BG"/>
        </a:p>
      </dgm:t>
    </dgm:pt>
    <dgm:pt modelId="{801FF1F6-1BE5-4855-8033-FBFFDF65C294}" type="pres">
      <dgm:prSet presAssocID="{2CDF3E11-84A7-46EC-B7AC-A2B03253F3AF}" presName="parentText" presStyleLbl="node1" presStyleIdx="2" presStyleCnt="5" custScaleY="6039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85F7AAE-5DBE-4817-9F48-C77E852B902B}" type="pres">
      <dgm:prSet presAssocID="{809D433A-429D-495D-B7BB-62F5738FBC53}" presName="spacer" presStyleCnt="0"/>
      <dgm:spPr/>
      <dgm:t>
        <a:bodyPr/>
        <a:lstStyle/>
        <a:p>
          <a:endParaRPr lang="bg-BG"/>
        </a:p>
      </dgm:t>
    </dgm:pt>
    <dgm:pt modelId="{1A5B53FB-BFC3-499B-8C9C-8CF2FBA899BD}" type="pres">
      <dgm:prSet presAssocID="{0239F74C-45CA-4206-80CE-C9D81BD1FCB4}" presName="parentText" presStyleLbl="node1" presStyleIdx="3" presStyleCnt="5" custScaleY="5401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E39C93F-3A49-4575-ABE8-578B9F5C4CA2}" type="pres">
      <dgm:prSet presAssocID="{40E8CED3-64CD-431A-B95B-340BBE1109FE}" presName="spacer" presStyleCnt="0"/>
      <dgm:spPr/>
    </dgm:pt>
    <dgm:pt modelId="{EBB5C42A-4A7B-4843-808E-B8CA48BC0337}" type="pres">
      <dgm:prSet presAssocID="{3BD2F14D-F426-4406-BBD3-266F148EFFDE}" presName="parentText" presStyleLbl="node1" presStyleIdx="4" presStyleCnt="5" custScaleY="71425" custLinFactY="210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39C38CB7-A47F-4A8D-8D5A-F0B5C96DEA0D}" srcId="{40EC8E47-02BE-4A04-9015-2F52ECBB7D2B}" destId="{0239F74C-45CA-4206-80CE-C9D81BD1FCB4}" srcOrd="3" destOrd="0" parTransId="{3D4928E2-5AC2-4E70-B0FB-2232ABED112F}" sibTransId="{40E8CED3-64CD-431A-B95B-340BBE1109FE}"/>
    <dgm:cxn modelId="{358B68D9-A330-4150-8EA0-ABFD530023B9}" type="presOf" srcId="{3BD2F14D-F426-4406-BBD3-266F148EFFDE}" destId="{EBB5C42A-4A7B-4843-808E-B8CA48BC0337}" srcOrd="0" destOrd="0" presId="urn:microsoft.com/office/officeart/2005/8/layout/vList2"/>
    <dgm:cxn modelId="{E200FC59-79A1-4FC4-A85E-E8F44B91AF4C}" srcId="{40EC8E47-02BE-4A04-9015-2F52ECBB7D2B}" destId="{B0CE14DC-CDFE-4725-99BC-FFE28FE8D599}" srcOrd="0" destOrd="0" parTransId="{0EF71C9D-95F4-4CF2-94C5-EB3AA65B7ECD}" sibTransId="{C2771C10-2815-4280-AA14-15A8FC530189}"/>
    <dgm:cxn modelId="{3846BD5E-0CFF-4B87-B0D3-DAD0DD2CECC0}" type="presOf" srcId="{0239F74C-45CA-4206-80CE-C9D81BD1FCB4}" destId="{1A5B53FB-BFC3-499B-8C9C-8CF2FBA899BD}" srcOrd="0" destOrd="0" presId="urn:microsoft.com/office/officeart/2005/8/layout/vList2"/>
    <dgm:cxn modelId="{B7D8CDAC-84E9-43F5-8535-ABA29F5A603F}" srcId="{40EC8E47-02BE-4A04-9015-2F52ECBB7D2B}" destId="{3BD2F14D-F426-4406-BBD3-266F148EFFDE}" srcOrd="4" destOrd="0" parTransId="{14067134-7E23-4B87-9F35-0B10B0CDC2DB}" sibTransId="{D9E04C69-90E8-49EF-B0D2-99D44AF1983B}"/>
    <dgm:cxn modelId="{42CDCD69-5599-459E-8D8C-053E0B6E483E}" type="presOf" srcId="{F91F39A3-348E-4411-BD02-9B1D471C0A20}" destId="{755B7CB9-B609-4CE9-B078-7C1D17CFCB85}" srcOrd="0" destOrd="0" presId="urn:microsoft.com/office/officeart/2005/8/layout/vList2"/>
    <dgm:cxn modelId="{EFE26172-41E4-4A62-9832-8C1340311B27}" srcId="{40EC8E47-02BE-4A04-9015-2F52ECBB7D2B}" destId="{F91F39A3-348E-4411-BD02-9B1D471C0A20}" srcOrd="1" destOrd="0" parTransId="{52792E29-FDDE-4BE6-AE9C-1664A108F7D6}" sibTransId="{CAB28DF0-F456-4704-9F94-28FCECD49EB3}"/>
    <dgm:cxn modelId="{18444B41-7CAE-4D9D-B1C7-5A22B0B92F72}" type="presOf" srcId="{B0CE14DC-CDFE-4725-99BC-FFE28FE8D599}" destId="{8C41EADA-3903-4599-BC3D-9644635C4A80}" srcOrd="0" destOrd="0" presId="urn:microsoft.com/office/officeart/2005/8/layout/vList2"/>
    <dgm:cxn modelId="{704D12BE-5D1C-4276-A5D7-E464F4842B3A}" type="presOf" srcId="{40EC8E47-02BE-4A04-9015-2F52ECBB7D2B}" destId="{82B69773-BD07-48AE-A2E3-17522C439292}" srcOrd="0" destOrd="0" presId="urn:microsoft.com/office/officeart/2005/8/layout/vList2"/>
    <dgm:cxn modelId="{FE9E054A-B5AB-4CA7-9F3D-A19F6D248802}" srcId="{40EC8E47-02BE-4A04-9015-2F52ECBB7D2B}" destId="{2CDF3E11-84A7-46EC-B7AC-A2B03253F3AF}" srcOrd="2" destOrd="0" parTransId="{0B22FBD4-33BA-422D-BA89-37F65A5BD15C}" sibTransId="{809D433A-429D-495D-B7BB-62F5738FBC53}"/>
    <dgm:cxn modelId="{B7A6E3B0-C88B-4CCB-BA7D-D202C248BDAD}" type="presOf" srcId="{2CDF3E11-84A7-46EC-B7AC-A2B03253F3AF}" destId="{801FF1F6-1BE5-4855-8033-FBFFDF65C294}" srcOrd="0" destOrd="0" presId="urn:microsoft.com/office/officeart/2005/8/layout/vList2"/>
    <dgm:cxn modelId="{D7D32A74-595A-4528-8589-385D43CBC8D8}" type="presParOf" srcId="{82B69773-BD07-48AE-A2E3-17522C439292}" destId="{8C41EADA-3903-4599-BC3D-9644635C4A80}" srcOrd="0" destOrd="0" presId="urn:microsoft.com/office/officeart/2005/8/layout/vList2"/>
    <dgm:cxn modelId="{FA5AF68F-1B78-4650-BF36-77321C161348}" type="presParOf" srcId="{82B69773-BD07-48AE-A2E3-17522C439292}" destId="{87C2DB49-FD34-41E6-BC87-4BFF074335EA}" srcOrd="1" destOrd="0" presId="urn:microsoft.com/office/officeart/2005/8/layout/vList2"/>
    <dgm:cxn modelId="{366BA6B6-5B38-4EE1-805D-1DD81D65BCB5}" type="presParOf" srcId="{82B69773-BD07-48AE-A2E3-17522C439292}" destId="{755B7CB9-B609-4CE9-B078-7C1D17CFCB85}" srcOrd="2" destOrd="0" presId="urn:microsoft.com/office/officeart/2005/8/layout/vList2"/>
    <dgm:cxn modelId="{4A6E69EF-852E-4482-820B-1165E0F7E4DA}" type="presParOf" srcId="{82B69773-BD07-48AE-A2E3-17522C439292}" destId="{3B0F3110-8CAE-4416-A9A2-B53345BCAF5D}" srcOrd="3" destOrd="0" presId="urn:microsoft.com/office/officeart/2005/8/layout/vList2"/>
    <dgm:cxn modelId="{4A0FCA5A-AF80-4279-A134-A28D03C837B5}" type="presParOf" srcId="{82B69773-BD07-48AE-A2E3-17522C439292}" destId="{801FF1F6-1BE5-4855-8033-FBFFDF65C294}" srcOrd="4" destOrd="0" presId="urn:microsoft.com/office/officeart/2005/8/layout/vList2"/>
    <dgm:cxn modelId="{2FBEFDD3-51D3-4A05-8652-9F51CAEDD302}" type="presParOf" srcId="{82B69773-BD07-48AE-A2E3-17522C439292}" destId="{485F7AAE-5DBE-4817-9F48-C77E852B902B}" srcOrd="5" destOrd="0" presId="urn:microsoft.com/office/officeart/2005/8/layout/vList2"/>
    <dgm:cxn modelId="{3B88E707-EE79-4B4A-BB22-D6467D6B8606}" type="presParOf" srcId="{82B69773-BD07-48AE-A2E3-17522C439292}" destId="{1A5B53FB-BFC3-499B-8C9C-8CF2FBA899BD}" srcOrd="6" destOrd="0" presId="urn:microsoft.com/office/officeart/2005/8/layout/vList2"/>
    <dgm:cxn modelId="{6E957C55-A83B-4619-B93F-03AC18B1394A}" type="presParOf" srcId="{82B69773-BD07-48AE-A2E3-17522C439292}" destId="{BE39C93F-3A49-4575-ABE8-578B9F5C4CA2}" srcOrd="7" destOrd="0" presId="urn:microsoft.com/office/officeart/2005/8/layout/vList2"/>
    <dgm:cxn modelId="{FC2B0B7A-EA06-447B-9662-F32EB85A15FB}" type="presParOf" srcId="{82B69773-BD07-48AE-A2E3-17522C439292}" destId="{EBB5C42A-4A7B-4843-808E-B8CA48BC033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1EADA-3903-4599-BC3D-9644635C4A80}">
      <dsp:nvSpPr>
        <dsp:cNvPr id="0" name=""/>
        <dsp:cNvSpPr/>
      </dsp:nvSpPr>
      <dsp:spPr>
        <a:xfrm>
          <a:off x="0" y="15967"/>
          <a:ext cx="4040188" cy="6131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Providing guaranteed access of electricity produced from renewable sources to the transmission and distribution electricity grids </a:t>
          </a:r>
          <a:endParaRPr lang="bg-BG" sz="1400" kern="1200" noProof="0" dirty="0"/>
        </a:p>
      </dsp:txBody>
      <dsp:txXfrm>
        <a:off x="29933" y="45900"/>
        <a:ext cx="3980322" cy="553316"/>
      </dsp:txXfrm>
    </dsp:sp>
    <dsp:sp modelId="{755B7CB9-B609-4CE9-B078-7C1D17CFCB85}">
      <dsp:nvSpPr>
        <dsp:cNvPr id="0" name=""/>
        <dsp:cNvSpPr/>
      </dsp:nvSpPr>
      <dsp:spPr>
        <a:xfrm>
          <a:off x="0" y="808684"/>
          <a:ext cx="4040188" cy="6223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Guaranteeing the transmission and distribution of electricity produced from renewable sources</a:t>
          </a:r>
          <a:endParaRPr lang="bg-BG" sz="1400" kern="1200" noProof="0" dirty="0"/>
        </a:p>
      </dsp:txBody>
      <dsp:txXfrm>
        <a:off x="30382" y="839066"/>
        <a:ext cx="3979424" cy="561604"/>
      </dsp:txXfrm>
    </dsp:sp>
    <dsp:sp modelId="{801FF1F6-1BE5-4855-8033-FBFFDF65C294}">
      <dsp:nvSpPr>
        <dsp:cNvPr id="0" name=""/>
        <dsp:cNvSpPr/>
      </dsp:nvSpPr>
      <dsp:spPr>
        <a:xfrm>
          <a:off x="0" y="1584612"/>
          <a:ext cx="4040188" cy="655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Ensuring the construction of the necessary infrastructure and </a:t>
          </a:r>
          <a:r>
            <a:rPr lang="en-US" sz="1200" kern="1200" dirty="0" smtClean="0"/>
            <a:t>electricity</a:t>
          </a:r>
          <a:r>
            <a:rPr lang="en-US" sz="1400" kern="1200" dirty="0" smtClean="0"/>
            <a:t> capacities for the purposes of regulation of the electricity system</a:t>
          </a:r>
          <a:endParaRPr lang="bg-BG" sz="1400" kern="1200" noProof="0" dirty="0"/>
        </a:p>
      </dsp:txBody>
      <dsp:txXfrm>
        <a:off x="32008" y="1616620"/>
        <a:ext cx="3976172" cy="591674"/>
      </dsp:txXfrm>
    </dsp:sp>
    <dsp:sp modelId="{1A5B53FB-BFC3-499B-8C9C-8CF2FBA899BD}">
      <dsp:nvSpPr>
        <dsp:cNvPr id="0" name=""/>
        <dsp:cNvSpPr/>
      </dsp:nvSpPr>
      <dsp:spPr>
        <a:xfrm>
          <a:off x="0" y="2407343"/>
          <a:ext cx="4040188" cy="5864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Setting as a priority the dispatching of electricity produced from renewable sources</a:t>
          </a:r>
          <a:endParaRPr lang="bg-BG" sz="1400" kern="1200" noProof="0" dirty="0"/>
        </a:p>
      </dsp:txBody>
      <dsp:txXfrm>
        <a:off x="28627" y="2435970"/>
        <a:ext cx="3982934" cy="529164"/>
      </dsp:txXfrm>
    </dsp:sp>
    <dsp:sp modelId="{EBB5C42A-4A7B-4843-808E-B8CA48BC0337}">
      <dsp:nvSpPr>
        <dsp:cNvPr id="0" name=""/>
        <dsp:cNvSpPr/>
      </dsp:nvSpPr>
      <dsp:spPr>
        <a:xfrm>
          <a:off x="0" y="3175783"/>
          <a:ext cx="4040188" cy="7755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Purchasing of electricity produced from RE at feed-in tariffs and under long-term contracts</a:t>
          </a:r>
          <a:endParaRPr lang="bg-BG" sz="1400" kern="1200" noProof="0" dirty="0"/>
        </a:p>
      </dsp:txBody>
      <dsp:txXfrm>
        <a:off x="37857" y="3213640"/>
        <a:ext cx="3964474" cy="699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8E333-F424-4971-B375-5B0FE63C5655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EB132-95B8-453F-A8A4-D435B482A92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9389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EB132-95B8-453F-A8A4-D435B482A926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453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149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438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370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944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93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83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916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614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098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05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654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9529-5396-45F7-8F2C-C925A8B11D83}" type="datetimeFigureOut">
              <a:rPr lang="bg-BG" smtClean="0"/>
              <a:t>27.9.2016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5B01-C06C-4A22-B913-C0DB667D2F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101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Overview on Renewable energy in Bulgaria</a:t>
            </a:r>
            <a:endParaRPr lang="bg-BG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400" dirty="0"/>
              <a:t>South East Europe Regional Consultation Meeting</a:t>
            </a:r>
            <a:br>
              <a:rPr lang="en-US" sz="2400" dirty="0"/>
            </a:br>
            <a:r>
              <a:rPr lang="en-US" sz="2400" dirty="0"/>
              <a:t>Bucharest, Romania</a:t>
            </a:r>
            <a:br>
              <a:rPr lang="en-US" sz="2400" dirty="0"/>
            </a:br>
            <a:r>
              <a:rPr lang="en-US" sz="2400" dirty="0"/>
              <a:t>6 – 7 October 2016</a:t>
            </a:r>
            <a:endParaRPr lang="en-US" sz="2400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9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bg-BG" dirty="0" smtClean="0"/>
              <a:t>Status of RE development in Bulgaria</a:t>
            </a:r>
            <a:r>
              <a:rPr lang="bg-BG" altLang="bg-BG" dirty="0" smtClean="0"/>
              <a:t/>
            </a:r>
            <a:br>
              <a:rPr lang="bg-BG" altLang="bg-BG" dirty="0" smtClean="0"/>
            </a:b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83410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2500" dirty="0" smtClean="0"/>
              <a:t>Targets by sectors and national binding target of 16% share of energy from renewable sources in gross final energy consumption</a:t>
            </a:r>
          </a:p>
          <a:p>
            <a:pPr algn="just"/>
            <a:endParaRPr lang="bg-BG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Gross production of electricity from renewable sources and installed capacity in 2014</a:t>
            </a:r>
            <a:endParaRPr lang="bg-BG" dirty="0"/>
          </a:p>
          <a:p>
            <a:endParaRPr lang="bg-B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4172"/>
            <a:ext cx="4040188" cy="291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44824"/>
            <a:ext cx="4040180" cy="209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21088"/>
            <a:ext cx="3395663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10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Status of RE development in Bulgaria</a:t>
            </a:r>
            <a:br>
              <a:rPr lang="en-US" dirty="0" smtClean="0"/>
            </a:b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8147248" cy="7200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Promotion of production of RES electricity by  Energy from renewable sources act (ERSA)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1400" dirty="0"/>
              <a:t>According the ERSA the achievement of national target is a ground for encouragements for energy projects for the production of electricity from renewable sources </a:t>
            </a:r>
            <a:r>
              <a:rPr lang="en-US" sz="1400" dirty="0" smtClean="0"/>
              <a:t>at feed-in tariffs and long-term contracts to </a:t>
            </a:r>
            <a:r>
              <a:rPr lang="en-US" sz="1400" dirty="0"/>
              <a:t>be </a:t>
            </a:r>
            <a:r>
              <a:rPr lang="en-US" sz="1400" dirty="0" smtClean="0"/>
              <a:t>revoked;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Exceptions: Energy installations - ≤ 30 kW  </a:t>
            </a:r>
            <a:r>
              <a:rPr lang="en-GB" sz="1400" dirty="0"/>
              <a:t>on roof and facade constructions of buildings connected to the power distribution </a:t>
            </a:r>
            <a:r>
              <a:rPr lang="en-GB" sz="1400" dirty="0" smtClean="0"/>
              <a:t>network.</a:t>
            </a:r>
            <a:endParaRPr lang="en-US" sz="1400" dirty="0"/>
          </a:p>
          <a:p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5436096" y="319853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bg-BG" dirty="0"/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9795496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05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Encountered challenges in deploying RE</a:t>
            </a:r>
            <a:endParaRPr lang="bg-BG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7"/>
            <a:ext cx="4040188" cy="576064"/>
          </a:xfrm>
        </p:spPr>
        <p:txBody>
          <a:bodyPr>
            <a:normAutofit/>
          </a:bodyPr>
          <a:lstStyle/>
          <a:p>
            <a:r>
              <a:rPr lang="en-US" dirty="0" smtClean="0"/>
              <a:t>Legal challenges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 achieve full liberalization in the energy sector is the choice of mechanism for integration of renewables in the electricity market in the country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Economic </a:t>
            </a:r>
            <a:r>
              <a:rPr lang="en-US" b="1" dirty="0" smtClean="0"/>
              <a:t>challenges</a:t>
            </a:r>
          </a:p>
          <a:p>
            <a:pPr marL="0" indent="0">
              <a:buNone/>
            </a:pPr>
            <a:r>
              <a:rPr lang="en-US" dirty="0"/>
              <a:t>The purchase of large amounts of electricity from RЕS at preferential prices has had serious adverse social and economic consequences, which prompted the implementation of a number of legislative and regulatory measures;</a:t>
            </a:r>
          </a:p>
          <a:p>
            <a:pPr marL="0" indent="0">
              <a:buNone/>
            </a:pPr>
            <a:endParaRPr lang="bg-BG" b="1" dirty="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777"/>
            <a:ext cx="4041775" cy="576063"/>
          </a:xfrm>
        </p:spPr>
        <p:txBody>
          <a:bodyPr>
            <a:normAutofit/>
          </a:bodyPr>
          <a:lstStyle/>
          <a:p>
            <a:r>
              <a:rPr lang="en-US" dirty="0" smtClean="0"/>
              <a:t>Technical challenges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Grid reinforcement </a:t>
            </a:r>
            <a:r>
              <a:rPr lang="en-US" dirty="0" smtClean="0"/>
              <a:t>for </a:t>
            </a:r>
            <a:r>
              <a:rPr lang="en-US" dirty="0" smtClean="0"/>
              <a:t>better RES integration. </a:t>
            </a:r>
            <a:endParaRPr lang="en-US" dirty="0" smtClean="0"/>
          </a:p>
          <a:p>
            <a:r>
              <a:rPr lang="en-US" dirty="0" smtClean="0"/>
              <a:t>Additional </a:t>
            </a:r>
            <a:r>
              <a:rPr lang="en-US" dirty="0" smtClean="0"/>
              <a:t>transmission and distribution network capabilities;</a:t>
            </a:r>
          </a:p>
          <a:p>
            <a:r>
              <a:rPr lang="en-GB" dirty="0"/>
              <a:t>Storage options also present a potential for short-term flexibility. </a:t>
            </a:r>
            <a:endParaRPr lang="en-GB" dirty="0" smtClean="0"/>
          </a:p>
          <a:p>
            <a:pPr marL="0" indent="0">
              <a:buNone/>
            </a:pPr>
            <a:r>
              <a:rPr lang="en-US" b="1" dirty="0"/>
              <a:t>Political </a:t>
            </a:r>
            <a:r>
              <a:rPr lang="en-US" b="1" dirty="0" smtClean="0"/>
              <a:t>challenges</a:t>
            </a:r>
          </a:p>
          <a:p>
            <a:pPr marL="0" indent="0" algn="just">
              <a:buNone/>
            </a:pPr>
            <a:r>
              <a:rPr lang="en-US" dirty="0"/>
              <a:t>Choice of mechanism for integration of renewables in the electricity market in the country</a:t>
            </a: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2855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Identified opportunities from the uptake of renewables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Achievement of sustainable and competitive energy policy and economic growth through innovations;</a:t>
            </a:r>
          </a:p>
          <a:p>
            <a:r>
              <a:rPr lang="en-US" dirty="0" smtClean="0"/>
              <a:t>Achievement of sustainable development at regional and local level;</a:t>
            </a:r>
          </a:p>
          <a:p>
            <a:r>
              <a:rPr lang="en-US" dirty="0" smtClean="0"/>
              <a:t>Raising the competitiveness of the small and medium enterprises through production and consumption of RE;</a:t>
            </a:r>
          </a:p>
          <a:p>
            <a:r>
              <a:rPr lang="en-US" dirty="0" smtClean="0"/>
              <a:t>Security of energy supply, delivery and technical safety;</a:t>
            </a:r>
          </a:p>
          <a:p>
            <a:r>
              <a:rPr lang="en-US" dirty="0" smtClean="0"/>
              <a:t>Protection of environment and restricting the climate change;</a:t>
            </a:r>
          </a:p>
          <a:p>
            <a:r>
              <a:rPr lang="en-US" dirty="0" smtClean="0"/>
              <a:t>Raising the life standard of population through economically effective use of energy from renewable sources.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3629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future developments in the frameworks for renewables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5400" dirty="0">
                <a:latin typeface="ITC Avant Garde Gothic" pitchFamily="34" charset="0"/>
              </a:rPr>
              <a:t>New RE target</a:t>
            </a:r>
            <a:r>
              <a:rPr lang="pl-PL" sz="5400" dirty="0" smtClean="0">
                <a:latin typeface="ITC Avant Garde Gothic" pitchFamily="34" charset="0"/>
              </a:rPr>
              <a:t>?</a:t>
            </a:r>
            <a:r>
              <a:rPr lang="en-US" sz="5400" dirty="0" smtClean="0">
                <a:latin typeface="ITC Avant Garde Gothic" pitchFamily="34" charset="0"/>
              </a:rPr>
              <a:t> – forthcoming</a:t>
            </a:r>
          </a:p>
          <a:p>
            <a:r>
              <a:rPr lang="pl-PL" sz="5400" dirty="0" smtClean="0">
                <a:latin typeface="ITC Avant Garde Gothic" pitchFamily="34" charset="0"/>
              </a:rPr>
              <a:t>New/revised </a:t>
            </a:r>
            <a:r>
              <a:rPr lang="pl-PL" sz="5400" dirty="0">
                <a:latin typeface="ITC Avant Garde Gothic" pitchFamily="34" charset="0"/>
              </a:rPr>
              <a:t>support scheme</a:t>
            </a:r>
            <a:r>
              <a:rPr lang="pl-PL" sz="5400" dirty="0" smtClean="0">
                <a:latin typeface="ITC Avant Garde Gothic" pitchFamily="34" charset="0"/>
              </a:rPr>
              <a:t>?</a:t>
            </a:r>
            <a:r>
              <a:rPr lang="en-US" sz="5400" dirty="0" smtClean="0">
                <a:latin typeface="ITC Avant Garde Gothic" pitchFamily="34" charset="0"/>
              </a:rPr>
              <a:t> – forthcoming</a:t>
            </a:r>
          </a:p>
          <a:p>
            <a:r>
              <a:rPr lang="pl-PL" sz="5400" dirty="0" smtClean="0">
                <a:latin typeface="ITC Avant Garde Gothic" pitchFamily="34" charset="0"/>
              </a:rPr>
              <a:t>New/revised </a:t>
            </a:r>
            <a:r>
              <a:rPr lang="pl-PL" sz="5400" dirty="0">
                <a:latin typeface="ITC Avant Garde Gothic" pitchFamily="34" charset="0"/>
              </a:rPr>
              <a:t>National Renewable Energy Action Plan</a:t>
            </a:r>
            <a:r>
              <a:rPr lang="pl-PL" sz="5400" dirty="0" smtClean="0">
                <a:latin typeface="ITC Avant Garde Gothic" pitchFamily="34" charset="0"/>
              </a:rPr>
              <a:t>?</a:t>
            </a:r>
            <a:r>
              <a:rPr lang="en-US" sz="5400" dirty="0" smtClean="0">
                <a:latin typeface="ITC Avant Garde Gothic" pitchFamily="34" charset="0"/>
              </a:rPr>
              <a:t> </a:t>
            </a:r>
          </a:p>
          <a:p>
            <a:pPr marL="0" indent="0">
              <a:buNone/>
            </a:pPr>
            <a:r>
              <a:rPr lang="en-US" sz="5400" dirty="0">
                <a:latin typeface="ITC Avant Garde Gothic" pitchFamily="34" charset="0"/>
              </a:rPr>
              <a:t>	-</a:t>
            </a:r>
            <a:r>
              <a:rPr lang="en-US" sz="5400" dirty="0" smtClean="0">
                <a:latin typeface="ITC Avant Garde Gothic" pitchFamily="34" charset="0"/>
              </a:rPr>
              <a:t> No</a:t>
            </a:r>
          </a:p>
          <a:p>
            <a:pPr marL="0" indent="0">
              <a:buNone/>
            </a:pPr>
            <a:r>
              <a:rPr lang="en-US" sz="5400" dirty="0">
                <a:latin typeface="ITC Avant Garde Gothic" pitchFamily="34" charset="0"/>
              </a:rPr>
              <a:t>	</a:t>
            </a:r>
            <a:r>
              <a:rPr lang="en-US" sz="5400" dirty="0" smtClean="0">
                <a:latin typeface="ITC Avant Garde Gothic" pitchFamily="34" charset="0"/>
              </a:rPr>
              <a:t>- Forthcoming elaboration of Climate and Energy Action Plan</a:t>
            </a:r>
          </a:p>
          <a:p>
            <a:pPr marL="0" indent="0">
              <a:buNone/>
            </a:pPr>
            <a:r>
              <a:rPr lang="en-US" sz="5400" dirty="0">
                <a:latin typeface="ITC Avant Garde Gothic" pitchFamily="34" charset="0"/>
              </a:rPr>
              <a:t> </a:t>
            </a:r>
            <a:r>
              <a:rPr lang="en-US" sz="5400" dirty="0" smtClean="0">
                <a:latin typeface="ITC Avant Garde Gothic" pitchFamily="34" charset="0"/>
              </a:rPr>
              <a:t>  </a:t>
            </a:r>
            <a:endParaRPr lang="pl-PL" sz="5400" dirty="0">
              <a:latin typeface="ITC Avant Garde Gothic" pitchFamily="34" charset="0"/>
            </a:endParaRPr>
          </a:p>
          <a:p>
            <a:r>
              <a:rPr lang="pl-PL" sz="5400" dirty="0">
                <a:latin typeface="ITC Avant Garde Gothic" pitchFamily="34" charset="0"/>
              </a:rPr>
              <a:t>New/revised long-term energy strategy</a:t>
            </a:r>
            <a:r>
              <a:rPr lang="pl-PL" sz="5400" dirty="0" smtClean="0">
                <a:latin typeface="ITC Avant Garde Gothic" pitchFamily="34" charset="0"/>
              </a:rPr>
              <a:t>?</a:t>
            </a:r>
            <a:r>
              <a:rPr lang="en-US" sz="5400" dirty="0" smtClean="0">
                <a:latin typeface="ITC Avant Garde Gothic" pitchFamily="34" charset="0"/>
              </a:rPr>
              <a:t> - No</a:t>
            </a:r>
            <a:endParaRPr lang="pl-PL" sz="5400" dirty="0">
              <a:latin typeface="ITC Avant Garde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9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areas of required support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Achievement of requirements concerning </a:t>
            </a:r>
            <a:r>
              <a:rPr lang="en-US" dirty="0"/>
              <a:t>policy framework for climate and energy in the period from 2020 to </a:t>
            </a:r>
            <a:r>
              <a:rPr lang="en-US" dirty="0" smtClean="0"/>
              <a:t>2030</a:t>
            </a:r>
          </a:p>
          <a:p>
            <a:r>
              <a:rPr lang="en-US" dirty="0" smtClean="0"/>
              <a:t>Achievement of requirements of ILUC Directive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9256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446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South East Europe Regional Consultation Meeting Bucharest, Romania 6 – 7 October 2016</vt:lpstr>
      <vt:lpstr>Status of RE development in Bulgaria </vt:lpstr>
      <vt:lpstr>Status of RE development in Bulgaria </vt:lpstr>
      <vt:lpstr>Encountered challenges in deploying RE</vt:lpstr>
      <vt:lpstr>Identified opportunities from the uptake of renewables</vt:lpstr>
      <vt:lpstr>Expected future developments in the frameworks for renewables</vt:lpstr>
      <vt:lpstr>Potential areas of required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</dc:creator>
  <cp:lastModifiedBy>cho</cp:lastModifiedBy>
  <cp:revision>32</cp:revision>
  <dcterms:created xsi:type="dcterms:W3CDTF">2016-09-26T06:48:15Z</dcterms:created>
  <dcterms:modified xsi:type="dcterms:W3CDTF">2016-09-27T13:01:55Z</dcterms:modified>
</cp:coreProperties>
</file>