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256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11761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2352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35285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47046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558807" algn="l" defTabSz="102352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3070568" algn="l" defTabSz="102352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582330" algn="l" defTabSz="102352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4094092" algn="l" defTabSz="102352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in Scigan" initials="MS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72A6"/>
    <a:srgbClr val="FF2929"/>
    <a:srgbClr val="F46C6C"/>
    <a:srgbClr val="262626"/>
    <a:srgbClr val="646464"/>
    <a:srgbClr val="E100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77" autoAdjust="0"/>
    <p:restoredTop sz="96866" autoAdjust="0"/>
  </p:normalViewPr>
  <p:slideViewPr>
    <p:cSldViewPr>
      <p:cViewPr>
        <p:scale>
          <a:sx n="100" d="100"/>
          <a:sy n="100" d="100"/>
        </p:scale>
        <p:origin x="-2004" y="-462"/>
      </p:cViewPr>
      <p:guideLst>
        <p:guide orient="horz" pos="216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3528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>
                <a:latin typeface="+mn-lt"/>
              </a:defRPr>
            </a:pPr>
            <a:r>
              <a:rPr lang="en-US" sz="1400" b="1" dirty="0"/>
              <a:t>Share of each RES type in total RES-E installed capacities (new</a:t>
            </a:r>
            <a:r>
              <a:rPr lang="en-US" sz="1400" b="1" dirty="0" smtClean="0"/>
              <a:t>)</a:t>
            </a:r>
            <a:endParaRPr lang="en-US" sz="1400" b="1" dirty="0"/>
          </a:p>
        </c:rich>
      </c:tx>
      <c:layout>
        <c:manualLayout>
          <c:xMode val="edge"/>
          <c:yMode val="edge"/>
          <c:x val="0.14187479854491872"/>
          <c:y val="2.4155540340066186E-3"/>
        </c:manualLayout>
      </c:layout>
      <c:overlay val="0"/>
    </c:title>
    <c:autoTitleDeleted val="0"/>
    <c:view3D>
      <c:rotX val="60"/>
      <c:rotY val="6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974674218354293E-2"/>
          <c:y val="0.19527701700330932"/>
          <c:w val="0.86953317577698153"/>
          <c:h val="0.71697397200349944"/>
        </c:manualLayout>
      </c:layout>
      <c:pie3DChart>
        <c:varyColors val="1"/>
        <c:ser>
          <c:idx val="0"/>
          <c:order val="0"/>
          <c:tx>
            <c:strRef>
              <c:f>'pondere ee 2015'!$I$5</c:f>
              <c:strCache>
                <c:ptCount val="1"/>
                <c:pt idx="0">
                  <c:v>Share of each RES type in total RES-E installed capacities (new)
</c:v>
                </c:pt>
              </c:strCache>
            </c:strRef>
          </c:tx>
          <c:explosion val="25"/>
          <c:dPt>
            <c:idx val="0"/>
            <c:bubble3D val="0"/>
            <c:explosion val="9"/>
            <c:spPr>
              <a:solidFill>
                <a:schemeClr val="accent2"/>
              </a:solidFill>
            </c:spPr>
          </c:dPt>
          <c:dPt>
            <c:idx val="1"/>
            <c:bubble3D val="0"/>
            <c:explosion val="12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bubble3D val="0"/>
            <c:explosion val="18"/>
            <c:spPr>
              <a:solidFill>
                <a:schemeClr val="accent1"/>
              </a:solidFill>
            </c:spPr>
          </c:dPt>
          <c:dLbls>
            <c:dLbl>
              <c:idx val="0"/>
              <c:layout>
                <c:manualLayout>
                  <c:x val="5.0079785905629282E-2"/>
                  <c:y val="4.62962962962962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1208846289670646E-2"/>
                  <c:y val="-6.018518518518518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6248520170805809E-2"/>
                  <c:y val="-7.290755322251385E-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Lit>
              <c:ptCount val="3"/>
              <c:pt idx="0">
                <c:v>Solar</c:v>
              </c:pt>
              <c:pt idx="1">
                <c:v>Biogas</c:v>
              </c:pt>
              <c:pt idx="2">
                <c:v>Wind</c:v>
              </c:pt>
            </c:strLit>
          </c:cat>
          <c:val>
            <c:numRef>
              <c:f>'pondere ee 2015'!$I$6:$I$8</c:f>
              <c:numCache>
                <c:formatCode>0.0%</c:formatCode>
                <c:ptCount val="3"/>
                <c:pt idx="0">
                  <c:v>0.23776867355420969</c:v>
                </c:pt>
                <c:pt idx="1">
                  <c:v>0.41636978981118633</c:v>
                </c:pt>
                <c:pt idx="2">
                  <c:v>0.34586153663460395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6411952025054791"/>
          <c:y val="0.88289049727369939"/>
          <c:w val="0.74686771312826483"/>
          <c:h val="8.9331813321314679E-2"/>
        </c:manualLayout>
      </c:layout>
      <c:overlay val="0"/>
      <c:txPr>
        <a:bodyPr/>
        <a:lstStyle/>
        <a:p>
          <a:pPr rtl="0">
            <a:defRPr sz="11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ro-RO"/>
        </a:p>
      </c:txPr>
    </c:legend>
    <c:plotVisOnly val="1"/>
    <c:dispBlanksAs val="gap"/>
    <c:showDLblsOverMax val="0"/>
  </c:chart>
  <c:spPr>
    <a:ln>
      <a:solidFill>
        <a:srgbClr val="2D2D8A">
          <a:lumMod val="60000"/>
          <a:lumOff val="40000"/>
        </a:srgbClr>
      </a:solidFill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45241A0-8D54-49E2-960A-8064867E6FBE}" type="datetimeFigureOut">
              <a:rPr lang="en-US"/>
              <a:pPr>
                <a:defRPr/>
              </a:pPr>
              <a:t>10/3/2016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AD141E7-8887-432E-BDD1-9BF128B28D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189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383" y="4715833"/>
            <a:ext cx="5436909" cy="446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272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AF60FA8-7B3F-4A7C-8F0E-23C53659501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300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11761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2352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3528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47046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558807" algn="l" defTabSz="10235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70568" algn="l" defTabSz="10235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82330" algn="l" defTabSz="10235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94092" algn="l" defTabSz="10235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6339BF-1857-454F-929A-AD4F39B67476}" type="slidenum">
              <a:rPr lang="de-DE" smtClean="0"/>
              <a:pPr/>
              <a:t>1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696842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4"/>
            <a:ext cx="5433419" cy="446469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4"/>
            <a:ext cx="5433419" cy="446469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altLang="en-US" dirty="0" err="1" smtClean="0"/>
              <a:t>MoSEFF</a:t>
            </a:r>
            <a:r>
              <a:rPr lang="en-US" altLang="en-US" baseline="0" dirty="0" smtClean="0"/>
              <a:t> </a:t>
            </a:r>
            <a:r>
              <a:rPr lang="en-US" altLang="en-US" b="0" baseline="0" dirty="0" smtClean="0">
                <a:solidFill>
                  <a:schemeClr val="tx1"/>
                </a:solidFill>
              </a:rPr>
              <a:t>- </a:t>
            </a:r>
            <a:r>
              <a:rPr lang="en-US" b="0" dirty="0" smtClean="0"/>
              <a:t>Moldovan Sustainable Energy Financing Facility (</a:t>
            </a:r>
            <a:r>
              <a:rPr lang="vi-VN" b="0" dirty="0" smtClean="0"/>
              <a:t>Lini</a:t>
            </a:r>
            <a:r>
              <a:rPr lang="en-US" b="0" dirty="0" smtClean="0"/>
              <a:t>a</a:t>
            </a:r>
            <a:r>
              <a:rPr lang="vi-VN" b="0" dirty="0" smtClean="0"/>
              <a:t> de Finanţare pentru Eficienţa Energetică în Moldova</a:t>
            </a:r>
            <a:r>
              <a:rPr lang="en-US" b="0" dirty="0" smtClean="0"/>
              <a:t>)</a:t>
            </a: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b="0" dirty="0" err="1" smtClean="0">
                <a:solidFill>
                  <a:schemeClr val="tx1"/>
                </a:solidFill>
              </a:rPr>
              <a:t>MoREEFF</a:t>
            </a:r>
            <a:r>
              <a:rPr lang="en-US" b="0" dirty="0" smtClean="0">
                <a:solidFill>
                  <a:schemeClr val="tx1"/>
                </a:solidFill>
              </a:rPr>
              <a:t> - </a:t>
            </a:r>
            <a:r>
              <a:rPr lang="en-US" b="0" dirty="0" smtClean="0"/>
              <a:t>Moldovan Residential Energy Efficiency Financing Facility (</a:t>
            </a:r>
            <a:r>
              <a:rPr lang="ro-RO" b="0" dirty="0" smtClean="0"/>
              <a:t>Facilitatea de Finanțare a Eficienței Energetice în sectorul rezidențial din Moldova</a:t>
            </a:r>
            <a:r>
              <a:rPr lang="en-US" b="0" dirty="0" smtClean="0"/>
              <a:t>)</a:t>
            </a:r>
            <a:endParaRPr lang="ro-RO" b="0" dirty="0" smtClean="0"/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en-US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4"/>
            <a:ext cx="5433419" cy="446469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" y="0"/>
            <a:ext cx="3175" cy="15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61" y="4714816"/>
            <a:ext cx="5434152" cy="446462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 dirty="0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4"/>
            <a:ext cx="5433419" cy="446469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4"/>
            <a:ext cx="5433419" cy="446469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4"/>
            <a:ext cx="5433419" cy="446469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76004"/>
            <a:ext cx="6478588" cy="2876003"/>
          </a:xfrm>
          <a:solidFill>
            <a:srgbClr val="0872A6"/>
          </a:solidFill>
        </p:spPr>
        <p:txBody>
          <a:bodyPr lIns="402962" tIns="201480" rIns="402962" bIns="402962"/>
          <a:lstStyle>
            <a:lvl1pPr>
              <a:lnSpc>
                <a:spcPct val="110000"/>
              </a:lnSpc>
              <a:defRPr sz="35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8E9B5-4524-4854-B31C-19DC72F8AF9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20E53-3621-42ED-A9C5-9CBA2B2CF1F0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0082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872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5FDF4-D2FE-483D-8AFC-13EC22B32FD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054"/>
            <a:ext cx="7772400" cy="1361872"/>
          </a:xfrm>
        </p:spPr>
        <p:txBody>
          <a:bodyPr anchor="t"/>
          <a:lstStyle>
            <a:lvl1pPr algn="l">
              <a:defRPr sz="4500" b="1" cap="all">
                <a:solidFill>
                  <a:srgbClr val="0872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7726"/>
            <a:ext cx="7772400" cy="1499327"/>
          </a:xfrm>
        </p:spPr>
        <p:txBody>
          <a:bodyPr anchor="b"/>
          <a:lstStyle>
            <a:lvl1pPr marL="0" indent="0">
              <a:buNone/>
              <a:defRPr sz="2200"/>
            </a:lvl1pPr>
            <a:lvl2pPr marL="511761" indent="0">
              <a:buNone/>
              <a:defRPr sz="2000"/>
            </a:lvl2pPr>
            <a:lvl3pPr marL="1023523" indent="0">
              <a:buNone/>
              <a:defRPr sz="1800"/>
            </a:lvl3pPr>
            <a:lvl4pPr marL="1535285" indent="0">
              <a:buNone/>
              <a:defRPr sz="1600"/>
            </a:lvl4pPr>
            <a:lvl5pPr marL="2047046" indent="0">
              <a:buNone/>
              <a:defRPr sz="1600"/>
            </a:lvl5pPr>
            <a:lvl6pPr marL="2558807" indent="0">
              <a:buNone/>
              <a:defRPr sz="1600"/>
            </a:lvl6pPr>
            <a:lvl7pPr marL="3070568" indent="0">
              <a:buNone/>
              <a:defRPr sz="1600"/>
            </a:lvl7pPr>
            <a:lvl8pPr marL="3582330" indent="0">
              <a:buNone/>
              <a:defRPr sz="1600"/>
            </a:lvl8pPr>
            <a:lvl9pPr marL="4094092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D858B-B45B-4EC9-B158-BD1953AAA5B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872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6" y="2457291"/>
            <a:ext cx="4133850" cy="33687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2457291"/>
            <a:ext cx="4135438" cy="33687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E8351-6A66-4547-B069-85DE88F209D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913"/>
            <a:ext cx="8229600" cy="1141943"/>
          </a:xfrm>
        </p:spPr>
        <p:txBody>
          <a:bodyPr/>
          <a:lstStyle>
            <a:lvl1pPr>
              <a:defRPr>
                <a:solidFill>
                  <a:srgbClr val="0872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279"/>
            <a:ext cx="4040188" cy="63864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761" indent="0">
              <a:buNone/>
              <a:defRPr sz="2200" b="1"/>
            </a:lvl2pPr>
            <a:lvl3pPr marL="1023523" indent="0">
              <a:buNone/>
              <a:defRPr sz="2000" b="1"/>
            </a:lvl3pPr>
            <a:lvl4pPr marL="1535285" indent="0">
              <a:buNone/>
              <a:defRPr sz="1800" b="1"/>
            </a:lvl4pPr>
            <a:lvl5pPr marL="2047046" indent="0">
              <a:buNone/>
              <a:defRPr sz="1800" b="1"/>
            </a:lvl5pPr>
            <a:lvl6pPr marL="2558807" indent="0">
              <a:buNone/>
              <a:defRPr sz="1800" b="1"/>
            </a:lvl6pPr>
            <a:lvl7pPr marL="3070568" indent="0">
              <a:buNone/>
              <a:defRPr sz="1800" b="1"/>
            </a:lvl7pPr>
            <a:lvl8pPr marL="3582330" indent="0">
              <a:buNone/>
              <a:defRPr sz="1800" b="1"/>
            </a:lvl8pPr>
            <a:lvl9pPr marL="409409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3921"/>
            <a:ext cx="4040188" cy="3952390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279"/>
            <a:ext cx="4041775" cy="63864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761" indent="0">
              <a:buNone/>
              <a:defRPr sz="2200" b="1"/>
            </a:lvl2pPr>
            <a:lvl3pPr marL="1023523" indent="0">
              <a:buNone/>
              <a:defRPr sz="2000" b="1"/>
            </a:lvl3pPr>
            <a:lvl4pPr marL="1535285" indent="0">
              <a:buNone/>
              <a:defRPr sz="1800" b="1"/>
            </a:lvl4pPr>
            <a:lvl5pPr marL="2047046" indent="0">
              <a:buNone/>
              <a:defRPr sz="1800" b="1"/>
            </a:lvl5pPr>
            <a:lvl6pPr marL="2558807" indent="0">
              <a:buNone/>
              <a:defRPr sz="1800" b="1"/>
            </a:lvl6pPr>
            <a:lvl7pPr marL="3070568" indent="0">
              <a:buNone/>
              <a:defRPr sz="1800" b="1"/>
            </a:lvl7pPr>
            <a:lvl8pPr marL="3582330" indent="0">
              <a:buNone/>
              <a:defRPr sz="1800" b="1"/>
            </a:lvl8pPr>
            <a:lvl9pPr marL="409409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3921"/>
            <a:ext cx="4041775" cy="3952390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9B9B8-B7AA-41FD-9158-67A13BF8F63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D26DD-1E7A-4C5A-8CB3-F70951A474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96AF0-B8A5-4318-89A2-293B505212A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2799"/>
            <a:ext cx="3008313" cy="11630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2799"/>
            <a:ext cx="5111750" cy="5853513"/>
          </a:xfrm>
        </p:spPr>
        <p:txBody>
          <a:bodyPr/>
          <a:lstStyle>
            <a:lvl1pPr>
              <a:defRPr sz="3500"/>
            </a:lvl1pPr>
            <a:lvl2pPr>
              <a:defRPr sz="32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888"/>
            <a:ext cx="3008313" cy="4690424"/>
          </a:xfrm>
        </p:spPr>
        <p:txBody>
          <a:bodyPr/>
          <a:lstStyle>
            <a:lvl1pPr marL="0" indent="0">
              <a:buNone/>
              <a:defRPr sz="1600"/>
            </a:lvl1pPr>
            <a:lvl2pPr marL="511761" indent="0">
              <a:buNone/>
              <a:defRPr sz="1300"/>
            </a:lvl2pPr>
            <a:lvl3pPr marL="1023523" indent="0">
              <a:buNone/>
              <a:defRPr sz="1100"/>
            </a:lvl3pPr>
            <a:lvl4pPr marL="1535285" indent="0">
              <a:buNone/>
              <a:defRPr sz="1000"/>
            </a:lvl4pPr>
            <a:lvl5pPr marL="2047046" indent="0">
              <a:buNone/>
              <a:defRPr sz="1000"/>
            </a:lvl5pPr>
            <a:lvl6pPr marL="2558807" indent="0">
              <a:buNone/>
              <a:defRPr sz="1000"/>
            </a:lvl6pPr>
            <a:lvl7pPr marL="3070568" indent="0">
              <a:buNone/>
              <a:defRPr sz="1000"/>
            </a:lvl7pPr>
            <a:lvl8pPr marL="3582330" indent="0">
              <a:buNone/>
              <a:defRPr sz="1000"/>
            </a:lvl8pPr>
            <a:lvl9pPr marL="409409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C5377-ADEA-4F0C-ABF6-5E023DB3FF4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388"/>
            <a:ext cx="5486400" cy="56674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3267"/>
            <a:ext cx="5486400" cy="4115222"/>
          </a:xfrm>
        </p:spPr>
        <p:txBody>
          <a:bodyPr/>
          <a:lstStyle>
            <a:lvl1pPr marL="0" indent="0">
              <a:buNone/>
              <a:defRPr sz="3500"/>
            </a:lvl1pPr>
            <a:lvl2pPr marL="511761" indent="0">
              <a:buNone/>
              <a:defRPr sz="3200"/>
            </a:lvl2pPr>
            <a:lvl3pPr marL="1023523" indent="0">
              <a:buNone/>
              <a:defRPr sz="2700"/>
            </a:lvl3pPr>
            <a:lvl4pPr marL="1535285" indent="0">
              <a:buNone/>
              <a:defRPr sz="2200"/>
            </a:lvl4pPr>
            <a:lvl5pPr marL="2047046" indent="0">
              <a:buNone/>
              <a:defRPr sz="2200"/>
            </a:lvl5pPr>
            <a:lvl6pPr marL="2558807" indent="0">
              <a:buNone/>
              <a:defRPr sz="2200"/>
            </a:lvl6pPr>
            <a:lvl7pPr marL="3070568" indent="0">
              <a:buNone/>
              <a:defRPr sz="2200"/>
            </a:lvl7pPr>
            <a:lvl8pPr marL="3582330" indent="0">
              <a:buNone/>
              <a:defRPr sz="2200"/>
            </a:lvl8pPr>
            <a:lvl9pPr marL="4094092" indent="0">
              <a:buNone/>
              <a:defRPr sz="22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130"/>
            <a:ext cx="5486400" cy="805705"/>
          </a:xfrm>
        </p:spPr>
        <p:txBody>
          <a:bodyPr/>
          <a:lstStyle>
            <a:lvl1pPr marL="0" indent="0">
              <a:buNone/>
              <a:defRPr sz="1600"/>
            </a:lvl1pPr>
            <a:lvl2pPr marL="511761" indent="0">
              <a:buNone/>
              <a:defRPr sz="1300"/>
            </a:lvl2pPr>
            <a:lvl3pPr marL="1023523" indent="0">
              <a:buNone/>
              <a:defRPr sz="1100"/>
            </a:lvl3pPr>
            <a:lvl4pPr marL="1535285" indent="0">
              <a:buNone/>
              <a:defRPr sz="1000"/>
            </a:lvl4pPr>
            <a:lvl5pPr marL="2047046" indent="0">
              <a:buNone/>
              <a:defRPr sz="1000"/>
            </a:lvl5pPr>
            <a:lvl6pPr marL="2558807" indent="0">
              <a:buNone/>
              <a:defRPr sz="1000"/>
            </a:lvl6pPr>
            <a:lvl7pPr marL="3070568" indent="0">
              <a:buNone/>
              <a:defRPr sz="1000"/>
            </a:lvl7pPr>
            <a:lvl8pPr marL="3582330" indent="0">
              <a:buNone/>
              <a:defRPr sz="1000"/>
            </a:lvl8pPr>
            <a:lvl9pPr marL="409409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0EF78-A679-48F2-B605-0A897EADCAB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1556792"/>
            <a:ext cx="8421688" cy="48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2276872"/>
            <a:ext cx="8421688" cy="336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1325" y="6403337"/>
            <a:ext cx="719139" cy="306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646464"/>
                </a:solidFill>
              </a:defRPr>
            </a:lvl1pPr>
          </a:lstStyle>
          <a:p>
            <a:pPr>
              <a:defRPr/>
            </a:pPr>
            <a:fld id="{88C20E53-3621-42ED-A9C5-9CBA2B2CF1F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358775" y="1196752"/>
            <a:ext cx="842168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102352" tIns="51176" rIns="102352" bIns="51176"/>
          <a:lstStyle/>
          <a:p>
            <a:pPr>
              <a:defRPr/>
            </a:pPr>
            <a:endParaRPr lang="en-US" dirty="0"/>
          </a:p>
        </p:txBody>
      </p:sp>
      <p:pic>
        <p:nvPicPr>
          <p:cNvPr id="4" name="Picture 2" descr="C:\Users\ahussain\Desktop\IRENA-logo-PMS307\IRENA-logo-PMS307\IRENA_PMS307-CMYK00080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3" y="188640"/>
            <a:ext cx="3024337" cy="88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9" r:id="rId1"/>
    <p:sldLayoutId id="2147484199" r:id="rId2"/>
    <p:sldLayoutId id="2147484200" r:id="rId3"/>
    <p:sldLayoutId id="2147484201" r:id="rId4"/>
    <p:sldLayoutId id="2147484202" r:id="rId5"/>
    <p:sldLayoutId id="2147484203" r:id="rId6"/>
    <p:sldLayoutId id="2147484204" r:id="rId7"/>
    <p:sldLayoutId id="2147484205" r:id="rId8"/>
    <p:sldLayoutId id="2147484206" r:id="rId9"/>
    <p:sldLayoutId id="2147484207" r:id="rId10"/>
    <p:sldLayoutId id="2147484210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872A6"/>
          </a:solidFill>
          <a:latin typeface="ITC Avant Garde Gothic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5pPr>
      <a:lvl6pPr marL="511761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6pPr>
      <a:lvl7pPr marL="1023523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7pPr>
      <a:lvl8pPr marL="1535285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8pPr>
      <a:lvl9pPr marL="2047046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9pPr>
    </p:titleStyle>
    <p:bodyStyle>
      <a:lvl1pPr marL="383821" indent="-383821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831612" indent="-319851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2pPr>
      <a:lvl3pPr marL="1279403" indent="-255881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cs typeface="+mn-cs"/>
        </a:defRPr>
      </a:lvl3pPr>
      <a:lvl4pPr marL="1791165" indent="-255881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cs typeface="+mn-cs"/>
        </a:defRPr>
      </a:lvl4pPr>
      <a:lvl5pPr marL="2302926" indent="-255881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5pPr>
      <a:lvl6pPr marL="2814688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3326450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838210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4349972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761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3523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5285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7046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8807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0568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2330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4092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53671" y="1700808"/>
            <a:ext cx="7484799" cy="2088232"/>
          </a:xfrm>
        </p:spPr>
        <p:txBody>
          <a:bodyPr/>
          <a:lstStyle/>
          <a:p>
            <a:pPr algn="ctr"/>
            <a:r>
              <a:rPr lang="en-US" sz="2400" dirty="0"/>
              <a:t>South East Europe Regional Consultation Meeting</a:t>
            </a:r>
            <a:br>
              <a:rPr lang="en-US" sz="2400" dirty="0"/>
            </a:br>
            <a:r>
              <a:rPr lang="en-US" sz="2400" dirty="0"/>
              <a:t>Bucharest, Romania</a:t>
            </a:r>
            <a:br>
              <a:rPr lang="en-US" sz="2400" dirty="0"/>
            </a:br>
            <a:r>
              <a:rPr lang="en-US" sz="2400" dirty="0"/>
              <a:t>6 – 7 October 2016</a:t>
            </a:r>
            <a:endParaRPr lang="en-US" sz="2400" dirty="0" smtClean="0">
              <a:latin typeface="Calibri Light" panose="020F03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4293096"/>
            <a:ext cx="7776864" cy="159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b="1" dirty="0">
                <a:latin typeface="ITC Avant Garde Gothic" pitchFamily="34" charset="0"/>
                <a:ea typeface="+mj-ea"/>
                <a:cs typeface="+mj-cs"/>
              </a:rPr>
              <a:t>Session II: Opportunities and Challenges in RE Deployment in the Region</a:t>
            </a:r>
          </a:p>
          <a:p>
            <a:pPr algn="ctr" eaLnBrk="0" hangingPunct="0">
              <a:lnSpc>
                <a:spcPct val="110000"/>
              </a:lnSpc>
            </a:pPr>
            <a:endParaRPr lang="en-US" b="1" dirty="0">
              <a:latin typeface="ITC Avant Garde Gothic" pitchFamily="34" charset="0"/>
              <a:ea typeface="+mj-ea"/>
              <a:cs typeface="+mj-cs"/>
            </a:endParaRPr>
          </a:p>
          <a:p>
            <a:pPr algn="ctr" eaLnBrk="0" hangingPunct="0">
              <a:lnSpc>
                <a:spcPct val="110000"/>
              </a:lnSpc>
            </a:pPr>
            <a:endParaRPr lang="en-US" b="1" dirty="0">
              <a:latin typeface="ITC Avant Garde Gothic" pitchFamily="34" charset="0"/>
              <a:ea typeface="+mj-ea"/>
              <a:cs typeface="+mj-cs"/>
            </a:endParaRPr>
          </a:p>
          <a:p>
            <a:pPr algn="ctr" eaLnBrk="0" hangingPunct="0">
              <a:lnSpc>
                <a:spcPct val="110000"/>
              </a:lnSpc>
            </a:pPr>
            <a:r>
              <a:rPr lang="en-US" b="1" dirty="0" smtClean="0">
                <a:latin typeface="ITC Avant Garde Gothic" pitchFamily="34" charset="0"/>
                <a:ea typeface="+mj-ea"/>
                <a:cs typeface="+mj-cs"/>
              </a:rPr>
              <a:t>Republic of Moldova</a:t>
            </a:r>
            <a:endParaRPr lang="en-US" b="1" dirty="0">
              <a:latin typeface="ITC Avant Garde Gothic" pitchFamily="34" charset="0"/>
              <a:ea typeface="+mj-ea"/>
              <a:cs typeface="+mj-cs"/>
            </a:endParaRPr>
          </a:p>
          <a:p>
            <a:pPr>
              <a:lnSpc>
                <a:spcPct val="150000"/>
              </a:lnSpc>
            </a:pPr>
            <a:endParaRPr lang="en-US" sz="1800" dirty="0">
              <a:latin typeface="Calibri Light" panose="020F0302020204030204" pitchFamily="34" charset="0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0" r="8833" b="11700"/>
          <a:stretch>
            <a:fillRect/>
          </a:stretch>
        </p:blipFill>
        <p:spPr bwMode="auto">
          <a:xfrm>
            <a:off x="8305800" y="5868988"/>
            <a:ext cx="754063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708688">
                      <a:alpha val="50000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381000" y="1916832"/>
            <a:ext cx="83058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7663" indent="-347663" defTabSz="914400">
              <a:spcBef>
                <a:spcPct val="20000"/>
              </a:spcBef>
              <a:buFontTx/>
              <a:buChar char="•"/>
            </a:pPr>
            <a:r>
              <a:rPr lang="en-US" altLang="en-US" sz="2200" b="1" dirty="0" smtClean="0">
                <a:latin typeface="Calibri" pitchFamily="34" charset="0"/>
              </a:rPr>
              <a:t>Primary legislation</a:t>
            </a:r>
            <a:endParaRPr lang="ro-RO" altLang="en-US" sz="2200" b="1" dirty="0" smtClean="0">
              <a:latin typeface="Calibri" pitchFamily="34" charset="0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SzPct val="90000"/>
              <a:buFont typeface="Wingdings" pitchFamily="2" charset="2"/>
              <a:buChar char="q"/>
            </a:pPr>
            <a:r>
              <a:rPr lang="en-US" altLang="en-US" sz="2200" dirty="0" smtClean="0">
                <a:latin typeface="Calibri" pitchFamily="34" charset="0"/>
              </a:rPr>
              <a:t>Renewable energy law (</a:t>
            </a:r>
            <a:r>
              <a:rPr lang="ro-RO" altLang="en-US" sz="2200" dirty="0" smtClean="0">
                <a:latin typeface="Calibri" pitchFamily="34" charset="0"/>
              </a:rPr>
              <a:t>n</a:t>
            </a:r>
            <a:r>
              <a:rPr lang="en-US" altLang="en-US" sz="2200" dirty="0" smtClean="0">
                <a:latin typeface="Calibri" pitchFamily="34" charset="0"/>
              </a:rPr>
              <a:t>o</a:t>
            </a:r>
            <a:r>
              <a:rPr lang="ro-RO" altLang="en-US" sz="2200" dirty="0" smtClean="0">
                <a:latin typeface="Calibri" pitchFamily="34" charset="0"/>
              </a:rPr>
              <a:t>. </a:t>
            </a:r>
            <a:r>
              <a:rPr lang="en-US" altLang="en-US" sz="2200" dirty="0" smtClean="0">
                <a:latin typeface="Calibri" pitchFamily="34" charset="0"/>
              </a:rPr>
              <a:t>160-XVI/12.07.2007)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SzPct val="90000"/>
              <a:buFont typeface="Wingdings" pitchFamily="2" charset="2"/>
              <a:buChar char="q"/>
            </a:pPr>
            <a:r>
              <a:rPr lang="en-US" altLang="en-US" sz="2200" dirty="0" smtClean="0">
                <a:latin typeface="Calibri" pitchFamily="34" charset="0"/>
              </a:rPr>
              <a:t>Law on electricity (</a:t>
            </a:r>
            <a:r>
              <a:rPr lang="ro-RO" altLang="en-US" sz="2200" dirty="0">
                <a:latin typeface="Calibri" pitchFamily="34" charset="0"/>
              </a:rPr>
              <a:t>n</a:t>
            </a:r>
            <a:r>
              <a:rPr lang="en-US" altLang="en-US" sz="2200" dirty="0">
                <a:latin typeface="Calibri" pitchFamily="34" charset="0"/>
              </a:rPr>
              <a:t>o</a:t>
            </a:r>
            <a:r>
              <a:rPr lang="ro-RO" altLang="en-US" sz="2200" dirty="0">
                <a:latin typeface="Calibri" pitchFamily="34" charset="0"/>
              </a:rPr>
              <a:t>. </a:t>
            </a:r>
            <a:r>
              <a:rPr lang="en-US" altLang="en-US" sz="2200" dirty="0">
                <a:latin typeface="Calibri" pitchFamily="34" charset="0"/>
              </a:rPr>
              <a:t>107/27.05.2016)</a:t>
            </a:r>
            <a:endParaRPr lang="ro-RO" altLang="en-US" sz="2200" dirty="0" smtClean="0">
              <a:latin typeface="Calibri" pitchFamily="34" charset="0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SzPct val="90000"/>
              <a:buFont typeface="Wingdings" pitchFamily="2" charset="2"/>
              <a:buChar char="q"/>
            </a:pPr>
            <a:endParaRPr lang="ro-RO" altLang="en-US" sz="2200" dirty="0">
              <a:latin typeface="Calibri" pitchFamily="34" charset="0"/>
            </a:endParaRPr>
          </a:p>
          <a:p>
            <a:pPr marL="347663" indent="-347663" defTabSz="914400">
              <a:lnSpc>
                <a:spcPct val="90000"/>
              </a:lnSpc>
              <a:spcBef>
                <a:spcPct val="20000"/>
              </a:spcBef>
              <a:buSzPct val="90000"/>
              <a:buFontTx/>
              <a:buChar char="•"/>
            </a:pPr>
            <a:r>
              <a:rPr lang="en-US" altLang="en-US" sz="2200" b="1" dirty="0" smtClean="0">
                <a:latin typeface="Calibri" pitchFamily="34" charset="0"/>
              </a:rPr>
              <a:t>Secondary legislation </a:t>
            </a:r>
            <a:r>
              <a:rPr lang="ro-RO" altLang="en-US" sz="2200" b="1" dirty="0" smtClean="0">
                <a:latin typeface="Calibri" pitchFamily="34" charset="0"/>
              </a:rPr>
              <a:t>– </a:t>
            </a:r>
            <a:r>
              <a:rPr lang="en-US" altLang="en-US" sz="2200" b="1" dirty="0" smtClean="0">
                <a:latin typeface="Calibri" pitchFamily="34" charset="0"/>
              </a:rPr>
              <a:t>normative acts approved by ANRE</a:t>
            </a:r>
            <a:endParaRPr lang="en-US" altLang="en-US" sz="2200" b="1" dirty="0">
              <a:latin typeface="Calibri" pitchFamily="34" charset="0"/>
            </a:endParaRPr>
          </a:p>
          <a:p>
            <a:pPr marL="804863" lvl="1" indent="-347663" defTabSz="914400">
              <a:spcBef>
                <a:spcPct val="20000"/>
              </a:spcBef>
              <a:buSzPct val="90000"/>
              <a:buFont typeface="Wingdings" pitchFamily="2" charset="2"/>
              <a:buChar char="q"/>
            </a:pPr>
            <a:r>
              <a:rPr lang="en-US" altLang="en-US" sz="2200" dirty="0" smtClean="0">
                <a:latin typeface="Calibri" pitchFamily="34" charset="0"/>
              </a:rPr>
              <a:t>Regulation on guarantees of origin for electricity produced from renewable energy sources</a:t>
            </a:r>
            <a:r>
              <a:rPr lang="ro-RO" altLang="en-US" sz="2200" dirty="0" smtClean="0">
                <a:latin typeface="Calibri" pitchFamily="34" charset="0"/>
              </a:rPr>
              <a:t> (ANRE </a:t>
            </a:r>
            <a:r>
              <a:rPr lang="en-US" altLang="en-US" sz="2200" dirty="0" smtClean="0">
                <a:latin typeface="Calibri" pitchFamily="34" charset="0"/>
              </a:rPr>
              <a:t>Resolution </a:t>
            </a:r>
            <a:r>
              <a:rPr lang="ro-RO" altLang="en-US" sz="2200" dirty="0" smtClean="0">
                <a:latin typeface="Calibri" pitchFamily="34" charset="0"/>
              </a:rPr>
              <a:t>n</a:t>
            </a:r>
            <a:r>
              <a:rPr lang="en-US" altLang="en-US" sz="2200" dirty="0" smtClean="0">
                <a:latin typeface="Calibri" pitchFamily="34" charset="0"/>
              </a:rPr>
              <a:t>o</a:t>
            </a:r>
            <a:r>
              <a:rPr lang="ro-RO" altLang="en-US" sz="2200" dirty="0" smtClean="0">
                <a:latin typeface="Calibri" pitchFamily="34" charset="0"/>
              </a:rPr>
              <a:t>. 330/03.04.2009</a:t>
            </a:r>
            <a:r>
              <a:rPr lang="en-US" altLang="en-US" sz="2200" dirty="0" smtClean="0">
                <a:latin typeface="Calibri" pitchFamily="34" charset="0"/>
              </a:rPr>
              <a:t>)</a:t>
            </a:r>
            <a:endParaRPr lang="ro-RO" altLang="en-US" sz="2200" dirty="0" smtClean="0">
              <a:latin typeface="Calibri" pitchFamily="34" charset="0"/>
            </a:endParaRPr>
          </a:p>
          <a:p>
            <a:pPr marL="804863" lvl="1" indent="-347663" defTabSz="914400">
              <a:spcBef>
                <a:spcPct val="20000"/>
              </a:spcBef>
              <a:buSzPct val="90000"/>
              <a:buFont typeface="Wingdings" pitchFamily="2" charset="2"/>
              <a:buChar char="q"/>
            </a:pPr>
            <a:r>
              <a:rPr lang="en-US" altLang="en-US" sz="2200" dirty="0" smtClean="0">
                <a:latin typeface="Calibri" pitchFamily="34" charset="0"/>
              </a:rPr>
              <a:t>Methodology for the calculation, approval and application of tariffs for electricity produced from renewables sources and for biofuels</a:t>
            </a:r>
            <a:r>
              <a:rPr lang="ro-RO" altLang="en-US" sz="2200" dirty="0" smtClean="0">
                <a:latin typeface="Calibri" pitchFamily="34" charset="0"/>
              </a:rPr>
              <a:t> (ANRE </a:t>
            </a:r>
            <a:r>
              <a:rPr lang="en-US" altLang="en-US" sz="2200" dirty="0" smtClean="0">
                <a:latin typeface="Calibri" pitchFamily="34" charset="0"/>
              </a:rPr>
              <a:t>Resolution </a:t>
            </a:r>
            <a:r>
              <a:rPr lang="ro-RO" altLang="en-US" sz="2200" dirty="0" smtClean="0">
                <a:latin typeface="Calibri" pitchFamily="34" charset="0"/>
              </a:rPr>
              <a:t>n</a:t>
            </a:r>
            <a:r>
              <a:rPr lang="en-US" altLang="en-US" sz="2200" dirty="0" smtClean="0">
                <a:latin typeface="Calibri" pitchFamily="34" charset="0"/>
              </a:rPr>
              <a:t>o</a:t>
            </a:r>
            <a:r>
              <a:rPr lang="ro-RO" altLang="en-US" sz="2200" dirty="0" smtClean="0">
                <a:latin typeface="Calibri" pitchFamily="34" charset="0"/>
              </a:rPr>
              <a:t>. 321/22.01.2009)</a:t>
            </a:r>
            <a:endParaRPr lang="en-US" altLang="en-US" sz="2200" dirty="0">
              <a:latin typeface="Calibri" pitchFamily="34" charset="0"/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376461" y="1268760"/>
            <a:ext cx="84582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2400" b="1" dirty="0">
                <a:solidFill>
                  <a:srgbClr val="0872A6"/>
                </a:solidFill>
                <a:latin typeface="ITC Avant Garde Gothic" pitchFamily="34" charset="0"/>
                <a:ea typeface="+mj-ea"/>
                <a:cs typeface="+mj-cs"/>
              </a:rPr>
              <a:t>Status of RE development: </a:t>
            </a:r>
            <a:r>
              <a:rPr lang="en-US" altLang="en-US" sz="2400" b="1" dirty="0" smtClean="0">
                <a:solidFill>
                  <a:srgbClr val="0872A6"/>
                </a:solidFill>
                <a:latin typeface="ITC Avant Garde Gothic" pitchFamily="34" charset="0"/>
                <a:ea typeface="+mj-ea"/>
                <a:cs typeface="+mj-cs"/>
              </a:rPr>
              <a:t>Existing </a:t>
            </a:r>
            <a:r>
              <a:rPr lang="en-US" altLang="en-US" sz="2400" b="1" dirty="0">
                <a:solidFill>
                  <a:srgbClr val="0872A6"/>
                </a:solidFill>
                <a:latin typeface="ITC Avant Garde Gothic" pitchFamily="34" charset="0"/>
                <a:ea typeface="+mj-ea"/>
                <a:cs typeface="+mj-cs"/>
              </a:rPr>
              <a:t>legal framework</a:t>
            </a:r>
            <a:endParaRPr lang="ru-RU" altLang="en-US" sz="2400" b="1" dirty="0">
              <a:solidFill>
                <a:srgbClr val="0872A6"/>
              </a:solidFill>
              <a:latin typeface="ITC Avant Garde Gothic" pitchFamily="34" charset="0"/>
              <a:ea typeface="+mj-ea"/>
              <a:cs typeface="+mj-cs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0" r="8833" b="11700"/>
          <a:stretch>
            <a:fillRect/>
          </a:stretch>
        </p:blipFill>
        <p:spPr bwMode="auto">
          <a:xfrm>
            <a:off x="8305800" y="5868988"/>
            <a:ext cx="754063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708688">
                      <a:alpha val="50000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86882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381000" y="2032992"/>
            <a:ext cx="8305800" cy="4708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1313" indent="-341313" defTabSz="914400" eaLnBrk="0" hangingPunct="0">
              <a:lnSpc>
                <a:spcPct val="80000"/>
              </a:lnSpc>
              <a:spcBef>
                <a:spcPct val="40000"/>
              </a:spcBef>
              <a:buSzPct val="90000"/>
              <a:buFont typeface="Times New Roman" pitchFamily="18" charset="0"/>
              <a:buChar char="◙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en-US" sz="2400" b="1" dirty="0" smtClean="0">
                <a:latin typeface="Calibri" pitchFamily="34" charset="0"/>
              </a:rPr>
              <a:t>Local electricity suppliers are obliged to buy all electricity produced from RES, at tariffs approved by ANRE;</a:t>
            </a:r>
            <a:endParaRPr lang="ro-RO" altLang="en-US" sz="2400" b="1" dirty="0" smtClean="0">
              <a:latin typeface="Calibri" pitchFamily="34" charset="0"/>
            </a:endParaRPr>
          </a:p>
          <a:p>
            <a:pPr marL="341313" indent="-341313" defTabSz="914400" eaLnBrk="0" hangingPunct="0">
              <a:lnSpc>
                <a:spcPct val="80000"/>
              </a:lnSpc>
              <a:spcBef>
                <a:spcPct val="40000"/>
              </a:spcBef>
              <a:buSzPct val="90000"/>
              <a:buFont typeface="Times New Roman" pitchFamily="18" charset="0"/>
              <a:buChar char="◙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en-US" sz="2400" b="1" dirty="0" smtClean="0">
                <a:latin typeface="Calibri" pitchFamily="34" charset="0"/>
              </a:rPr>
              <a:t>When dispatching electricity generation capacities, the TSO must dispatch on a priority basis electricity producers using RES (RES-E producers)</a:t>
            </a:r>
            <a:endParaRPr lang="ro-RO" altLang="en-US" sz="2400" b="1" dirty="0" smtClean="0">
              <a:latin typeface="Calibri" pitchFamily="34" charset="0"/>
            </a:endParaRPr>
          </a:p>
          <a:p>
            <a:pPr marL="341313" indent="-341313" defTabSz="914400" eaLnBrk="0" hangingPunct="0">
              <a:lnSpc>
                <a:spcPct val="80000"/>
              </a:lnSpc>
              <a:spcBef>
                <a:spcPct val="40000"/>
              </a:spcBef>
              <a:buSzPct val="90000"/>
              <a:buFont typeface="Times New Roman" pitchFamily="18" charset="0"/>
              <a:buChar char="◙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en-US" sz="2400" b="1" dirty="0" smtClean="0">
                <a:latin typeface="Calibri" pitchFamily="34" charset="0"/>
              </a:rPr>
              <a:t>Tariffs for RES-E electricity are calculated and approved according to ANRE Methodology</a:t>
            </a:r>
            <a:endParaRPr lang="ro-RO" altLang="en-US" sz="2400" b="1" dirty="0" smtClean="0">
              <a:latin typeface="Calibri" pitchFamily="34" charset="0"/>
            </a:endParaRPr>
          </a:p>
          <a:p>
            <a:pPr marL="1085850" lvl="1" indent="-342900" defTabSz="914400" eaLnBrk="0" hangingPunct="0">
              <a:lnSpc>
                <a:spcPct val="80000"/>
              </a:lnSpc>
              <a:spcBef>
                <a:spcPct val="40000"/>
              </a:spcBef>
              <a:buSzPct val="100000"/>
              <a:buFont typeface="Courier New" pitchFamily="49" charset="0"/>
              <a:buChar char="o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en-US" sz="2000" dirty="0" smtClean="0">
                <a:latin typeface="Calibri" pitchFamily="34" charset="0"/>
              </a:rPr>
              <a:t>A </a:t>
            </a:r>
            <a:r>
              <a:rPr lang="en-US" altLang="en-US" sz="2000" dirty="0">
                <a:latin typeface="Calibri" pitchFamily="34" charset="0"/>
              </a:rPr>
              <a:t>higher rate </a:t>
            </a:r>
            <a:r>
              <a:rPr lang="en-US" altLang="en-US" sz="2000" dirty="0" smtClean="0">
                <a:latin typeface="Calibri" pitchFamily="34" charset="0"/>
              </a:rPr>
              <a:t>of return for RES-E producers</a:t>
            </a:r>
            <a:endParaRPr lang="ro-RO" altLang="en-US" sz="2000" dirty="0" smtClean="0">
              <a:latin typeface="Calibri" pitchFamily="34" charset="0"/>
            </a:endParaRPr>
          </a:p>
          <a:p>
            <a:pPr marL="1085850" lvl="1" indent="-342900" defTabSz="914400" eaLnBrk="0" hangingPunct="0">
              <a:lnSpc>
                <a:spcPct val="80000"/>
              </a:lnSpc>
              <a:spcBef>
                <a:spcPct val="40000"/>
              </a:spcBef>
              <a:buSzPct val="100000"/>
              <a:buFont typeface="Courier New" pitchFamily="49" charset="0"/>
              <a:buChar char="o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000" dirty="0" smtClean="0">
                <a:latin typeface="Calibri" pitchFamily="34" charset="0"/>
              </a:rPr>
              <a:t>When approving tariffs, ANRE shall take into consideration prices on international markets for similar products </a:t>
            </a:r>
            <a:endParaRPr lang="ro-RO" sz="2000" dirty="0" smtClean="0">
              <a:latin typeface="Calibri" pitchFamily="34" charset="0"/>
            </a:endParaRPr>
          </a:p>
          <a:p>
            <a:pPr marL="341313" indent="-341313" defTabSz="914400" eaLnBrk="0" hangingPunct="0">
              <a:lnSpc>
                <a:spcPct val="80000"/>
              </a:lnSpc>
              <a:spcBef>
                <a:spcPct val="40000"/>
              </a:spcBef>
              <a:buSzPct val="90000"/>
              <a:buFont typeface="Times New Roman" pitchFamily="18" charset="0"/>
              <a:buChar char="◙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en-US" sz="2400" b="1" dirty="0" smtClean="0">
                <a:latin typeface="Calibri" pitchFamily="34" charset="0"/>
              </a:rPr>
              <a:t>Other measures and programs, offering financial support for activities in the renewable energy sector, like </a:t>
            </a:r>
            <a:r>
              <a:rPr lang="en-US" altLang="en-US" sz="2400" b="1" dirty="0" err="1" smtClean="0">
                <a:latin typeface="Calibri" pitchFamily="34" charset="0"/>
              </a:rPr>
              <a:t>MoSEFF</a:t>
            </a:r>
            <a:r>
              <a:rPr lang="en-US" altLang="en-US" sz="2400" b="1" dirty="0" smtClean="0">
                <a:latin typeface="Calibri" pitchFamily="34" charset="0"/>
              </a:rPr>
              <a:t>, </a:t>
            </a:r>
            <a:r>
              <a:rPr lang="en-US" altLang="en-US" sz="2400" b="1" dirty="0" err="1" smtClean="0">
                <a:latin typeface="Calibri" pitchFamily="34" charset="0"/>
              </a:rPr>
              <a:t>MoREEFF</a:t>
            </a:r>
            <a:r>
              <a:rPr lang="en-US" altLang="en-US" sz="2400" b="1" dirty="0" smtClean="0">
                <a:latin typeface="Calibri" pitchFamily="34" charset="0"/>
              </a:rPr>
              <a:t>, the Energy Efficiency Fund, etc.</a:t>
            </a:r>
            <a:endParaRPr lang="ro-RO" altLang="en-US" sz="2400" b="1" dirty="0">
              <a:latin typeface="Calibri" pitchFamily="34" charset="0"/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262508" y="1262251"/>
            <a:ext cx="8773988" cy="654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2400" b="1" dirty="0">
                <a:solidFill>
                  <a:srgbClr val="0872A6"/>
                </a:solidFill>
                <a:latin typeface="ITC Avant Garde Gothic" pitchFamily="34" charset="0"/>
              </a:rPr>
              <a:t>Status of RE development: </a:t>
            </a:r>
            <a:r>
              <a:rPr lang="en-US" altLang="en-US" sz="2400" b="1" dirty="0" smtClean="0">
                <a:solidFill>
                  <a:srgbClr val="0872A6"/>
                </a:solidFill>
                <a:latin typeface="ITC Avant Garde Gothic" pitchFamily="34" charset="0"/>
                <a:ea typeface="+mj-ea"/>
                <a:cs typeface="+mj-cs"/>
              </a:rPr>
              <a:t>Support </a:t>
            </a:r>
            <a:r>
              <a:rPr lang="en-US" altLang="en-US" sz="2400" b="1" dirty="0">
                <a:solidFill>
                  <a:srgbClr val="0872A6"/>
                </a:solidFill>
                <a:latin typeface="ITC Avant Garde Gothic" pitchFamily="34" charset="0"/>
                <a:ea typeface="+mj-ea"/>
                <a:cs typeface="+mj-cs"/>
              </a:rPr>
              <a:t>measures</a:t>
            </a:r>
            <a:r>
              <a:rPr lang="ro-RO" altLang="en-US" sz="2400" b="1" dirty="0">
                <a:solidFill>
                  <a:srgbClr val="0872A6"/>
                </a:solidFill>
                <a:latin typeface="ITC Avant Garde Gothic" pitchFamily="34" charset="0"/>
                <a:ea typeface="+mj-ea"/>
                <a:cs typeface="+mj-cs"/>
              </a:rPr>
              <a:t>, </a:t>
            </a:r>
            <a:r>
              <a:rPr lang="en-US" altLang="en-US" sz="2400" b="1" dirty="0">
                <a:solidFill>
                  <a:srgbClr val="0872A6"/>
                </a:solidFill>
                <a:latin typeface="ITC Avant Garde Gothic" pitchFamily="34" charset="0"/>
                <a:ea typeface="+mj-ea"/>
                <a:cs typeface="+mj-cs"/>
              </a:rPr>
              <a:t>established by existing legislation</a:t>
            </a:r>
            <a:endParaRPr lang="ru-RU" altLang="en-US" sz="2400" b="1" dirty="0">
              <a:solidFill>
                <a:srgbClr val="0872A6"/>
              </a:solidFill>
              <a:latin typeface="ITC Avant Garde Gothic" pitchFamily="34" charset="0"/>
              <a:ea typeface="+mj-ea"/>
              <a:cs typeface="+mj-cs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0" r="8833" b="11700"/>
          <a:stretch>
            <a:fillRect/>
          </a:stretch>
        </p:blipFill>
        <p:spPr bwMode="auto">
          <a:xfrm>
            <a:off x="8305800" y="5868988"/>
            <a:ext cx="754063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708688">
                      <a:alpha val="50000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51778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381000" y="2996952"/>
            <a:ext cx="8305800" cy="355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1313" lvl="1" indent="-341313" defTabSz="914400" eaLnBrk="0" hangingPunct="0">
              <a:lnSpc>
                <a:spcPct val="80000"/>
              </a:lnSpc>
              <a:spcBef>
                <a:spcPct val="40000"/>
              </a:spcBef>
              <a:buSzPct val="90000"/>
              <a:buFont typeface="Times New Roman" pitchFamily="18" charset="0"/>
              <a:buChar char="◙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en-US" sz="2400" b="1" dirty="0" smtClean="0">
                <a:latin typeface="Calibri" pitchFamily="34" charset="0"/>
              </a:rPr>
              <a:t>25 </a:t>
            </a:r>
            <a:r>
              <a:rPr lang="en-US" altLang="en-US" sz="2400" b="1" dirty="0">
                <a:latin typeface="Calibri" pitchFamily="34" charset="0"/>
              </a:rPr>
              <a:t>RES-E generators for which tariffs were approved by ANRE</a:t>
            </a:r>
            <a:endParaRPr lang="ro-RO" altLang="en-US" sz="2400" b="1" dirty="0">
              <a:latin typeface="Calibri" pitchFamily="34" charset="0"/>
            </a:endParaRPr>
          </a:p>
          <a:p>
            <a:pPr marL="341313" lvl="1" indent="-341313" defTabSz="914400" eaLnBrk="0" hangingPunct="0">
              <a:lnSpc>
                <a:spcPct val="80000"/>
              </a:lnSpc>
              <a:spcBef>
                <a:spcPct val="40000"/>
              </a:spcBef>
              <a:buSzPct val="90000"/>
              <a:buFont typeface="Times New Roman" pitchFamily="18" charset="0"/>
              <a:buChar char="◙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en-US" sz="2400" b="1" dirty="0">
                <a:latin typeface="Calibri" pitchFamily="34" charset="0"/>
              </a:rPr>
              <a:t>Installed capacity of new RES-E power plants, for which tariffs were approved by the end of June 2016 – 6,7 MW</a:t>
            </a:r>
            <a:endParaRPr lang="ro-RO" altLang="en-US" sz="2400" b="1" dirty="0">
              <a:latin typeface="Calibri" pitchFamily="34" charset="0"/>
            </a:endParaRPr>
          </a:p>
          <a:p>
            <a:pPr marL="341313" lvl="1" indent="-341313" defTabSz="914400" eaLnBrk="0" hangingPunct="0">
              <a:lnSpc>
                <a:spcPct val="80000"/>
              </a:lnSpc>
              <a:spcBef>
                <a:spcPct val="40000"/>
              </a:spcBef>
              <a:buSzPct val="90000"/>
              <a:buFont typeface="Times New Roman" pitchFamily="18" charset="0"/>
              <a:buChar char="◙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en-US" sz="2400" b="1" dirty="0">
                <a:latin typeface="Calibri" pitchFamily="34" charset="0"/>
              </a:rPr>
              <a:t>Total amount of RES-E delivered into the grid in 2015 – 17,2 </a:t>
            </a:r>
            <a:r>
              <a:rPr lang="en-US" altLang="en-US" sz="2400" b="1" dirty="0" err="1">
                <a:latin typeface="Calibri" pitchFamily="34" charset="0"/>
              </a:rPr>
              <a:t>GWh</a:t>
            </a:r>
            <a:endParaRPr lang="ro-RO" altLang="en-US" sz="2400" b="1" dirty="0">
              <a:latin typeface="Calibri" pitchFamily="34" charset="0"/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304800" y="1412776"/>
            <a:ext cx="8458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altLang="en-US" sz="2700" b="1" dirty="0">
                <a:solidFill>
                  <a:srgbClr val="0872A6"/>
                </a:solidFill>
                <a:latin typeface="ITC Avant Garde Gothic" pitchFamily="34" charset="0"/>
                <a:ea typeface="+mj-ea"/>
                <a:cs typeface="+mj-cs"/>
              </a:rPr>
              <a:t>Current situation in the renewable energy sector</a:t>
            </a:r>
            <a:r>
              <a:rPr lang="ro-RO" altLang="en-US" sz="2700" b="1" dirty="0">
                <a:solidFill>
                  <a:srgbClr val="0872A6"/>
                </a:solidFill>
                <a:latin typeface="ITC Avant Garde Gothic" pitchFamily="34" charset="0"/>
                <a:ea typeface="+mj-ea"/>
                <a:cs typeface="+mj-cs"/>
              </a:rPr>
              <a:t> – </a:t>
            </a:r>
            <a:r>
              <a:rPr lang="en-US" altLang="en-US" sz="2700" b="1" dirty="0">
                <a:solidFill>
                  <a:srgbClr val="0872A6"/>
                </a:solidFill>
                <a:latin typeface="ITC Avant Garde Gothic" pitchFamily="34" charset="0"/>
                <a:ea typeface="+mj-ea"/>
                <a:cs typeface="+mj-cs"/>
              </a:rPr>
              <a:t>RES-E generation</a:t>
            </a:r>
            <a:endParaRPr lang="ru-RU" altLang="en-US" sz="2700" b="1" dirty="0">
              <a:solidFill>
                <a:srgbClr val="0872A6"/>
              </a:solidFill>
              <a:latin typeface="ITC Avant Garde Gothic" pitchFamily="34" charset="0"/>
              <a:ea typeface="+mj-ea"/>
              <a:cs typeface="+mj-cs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0" r="8833" b="11700"/>
          <a:stretch>
            <a:fillRect/>
          </a:stretch>
        </p:blipFill>
        <p:spPr bwMode="auto">
          <a:xfrm>
            <a:off x="8305800" y="5868988"/>
            <a:ext cx="754063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708688">
                      <a:alpha val="50000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24245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3837" y="1447056"/>
            <a:ext cx="8696325" cy="6858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ct val="40000"/>
              </a:spcBef>
              <a:buSzPct val="90000"/>
              <a:buFont typeface="Times New Roman" pitchFamily="18" charset="0"/>
              <a:buChar char="◙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en-US" sz="2200" b="1" dirty="0" smtClean="0">
                <a:latin typeface="Calibri" pitchFamily="34" charset="0"/>
              </a:rPr>
              <a:t>Currently, RES-E generators with a total installed capacity of 6,7 MW (end of June 2016) benefit from the support scheme, established by law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686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244181"/>
              </p:ext>
            </p:extLst>
          </p:nvPr>
        </p:nvGraphicFramePr>
        <p:xfrm>
          <a:off x="4572000" y="3169253"/>
          <a:ext cx="4495800" cy="1797811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417487"/>
                <a:gridCol w="1859112"/>
                <a:gridCol w="1219201"/>
              </a:tblGrid>
              <a:tr h="3419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RES type</a:t>
                      </a:r>
                      <a:endParaRPr lang="en-US" sz="1400" noProof="0" dirty="0">
                        <a:effectLst/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Installed capacity, kW</a:t>
                      </a:r>
                      <a:endParaRPr lang="en-US" sz="1400" noProof="0" dirty="0">
                        <a:effectLst/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Share</a:t>
                      </a:r>
                      <a:endParaRPr lang="ru-RU" sz="1400" dirty="0">
                        <a:effectLst/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41921">
                <a:tc>
                  <a:txBody>
                    <a:bodyPr/>
                    <a:lstStyle/>
                    <a:p>
                      <a:pPr marL="182880"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noProof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Solar</a:t>
                      </a:r>
                      <a:endParaRPr lang="en-US" sz="1400" b="0" noProof="0" dirty="0">
                        <a:effectLst/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1602</a:t>
                      </a:r>
                      <a:endParaRPr lang="ru-RU" sz="1400" dirty="0">
                        <a:effectLst/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23.8</a:t>
                      </a:r>
                      <a:r>
                        <a:rPr lang="ru-RU" sz="14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  <a:endParaRPr lang="ru-RU" sz="1400" dirty="0">
                        <a:effectLst/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41921">
                <a:tc>
                  <a:txBody>
                    <a:bodyPr/>
                    <a:lstStyle/>
                    <a:p>
                      <a:pPr marL="182880"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noProof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Biogas </a:t>
                      </a:r>
                      <a:endParaRPr lang="en-US" sz="1400" b="0" noProof="0" dirty="0">
                        <a:effectLst/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2805</a:t>
                      </a:r>
                      <a:endParaRPr lang="ru-RU" sz="1400" dirty="0">
                        <a:effectLst/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41.6</a:t>
                      </a:r>
                      <a:r>
                        <a:rPr lang="ru-RU" sz="14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  <a:endParaRPr lang="ru-RU" sz="1400" dirty="0">
                        <a:effectLst/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41921">
                <a:tc>
                  <a:txBody>
                    <a:bodyPr/>
                    <a:lstStyle/>
                    <a:p>
                      <a:pPr marL="182880"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noProof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Wind</a:t>
                      </a:r>
                      <a:endParaRPr lang="en-US" sz="1400" b="0" noProof="0" dirty="0">
                        <a:effectLst/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2330</a:t>
                      </a:r>
                      <a:endParaRPr lang="ru-RU" sz="1400" dirty="0">
                        <a:effectLst/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34.6</a:t>
                      </a:r>
                      <a:r>
                        <a:rPr lang="ru-RU" sz="14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  <a:endParaRPr lang="ru-RU" sz="1400" dirty="0">
                        <a:effectLst/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30127">
                <a:tc>
                  <a:txBody>
                    <a:bodyPr/>
                    <a:lstStyle/>
                    <a:p>
                      <a:pPr marL="182880"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  <a:endParaRPr lang="ru-RU" sz="1400" dirty="0">
                        <a:effectLst/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6737</a:t>
                      </a:r>
                      <a:endParaRPr lang="ru-RU" sz="1400" b="1" dirty="0">
                        <a:effectLst/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ru-RU" sz="1400" b="1" dirty="0">
                        <a:effectLst/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228600" y="5997624"/>
            <a:ext cx="8610600" cy="67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40000"/>
              </a:spcBef>
              <a:buSzPct val="9000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en-US" sz="2200" b="1" dirty="0" smtClean="0">
                <a:latin typeface="Calibri" pitchFamily="34" charset="0"/>
              </a:rPr>
              <a:t>Share of RES-E produced by new RES-E capacities in total electricity consumption in 2015 – 1,6%</a:t>
            </a:r>
            <a:endParaRPr lang="en-US" altLang="en-US" sz="2200" b="1" dirty="0">
              <a:latin typeface="Calibri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0" y="396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4345707"/>
              </p:ext>
            </p:extLst>
          </p:nvPr>
        </p:nvGraphicFramePr>
        <p:xfrm>
          <a:off x="76200" y="2300064"/>
          <a:ext cx="43434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0" r="8833" b="11700"/>
          <a:stretch>
            <a:fillRect/>
          </a:stretch>
        </p:blipFill>
        <p:spPr bwMode="auto">
          <a:xfrm>
            <a:off x="8305800" y="5868988"/>
            <a:ext cx="754063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708688">
                      <a:alpha val="50000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82684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381000" y="2336106"/>
            <a:ext cx="8305800" cy="4217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1313" lvl="1" indent="-341313" eaLnBrk="0" hangingPunct="0">
              <a:lnSpc>
                <a:spcPct val="80000"/>
              </a:lnSpc>
              <a:spcBef>
                <a:spcPct val="40000"/>
              </a:spcBef>
              <a:buSzPct val="90000"/>
              <a:buFont typeface="Times New Roman" pitchFamily="18" charset="0"/>
              <a:buChar char="◙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en-US" sz="2400" b="1" dirty="0" smtClean="0">
                <a:latin typeface="Calibri" pitchFamily="34" charset="0"/>
              </a:rPr>
              <a:t>The </a:t>
            </a:r>
            <a:r>
              <a:rPr lang="en-GB" altLang="en-US" sz="2400" b="1" dirty="0" smtClean="0">
                <a:latin typeface="Calibri" pitchFamily="34" charset="0"/>
                <a:cs typeface="Calibri" pitchFamily="34" charset="0"/>
              </a:rPr>
              <a:t>National </a:t>
            </a:r>
            <a:r>
              <a:rPr lang="en-GB" altLang="en-US" sz="2400" b="1" dirty="0">
                <a:latin typeface="Calibri" pitchFamily="34" charset="0"/>
                <a:cs typeface="Calibri" pitchFamily="34" charset="0"/>
              </a:rPr>
              <a:t>Renewable Energy Action for the period </a:t>
            </a:r>
            <a:r>
              <a:rPr lang="en-GB" altLang="en-US" sz="2400" b="1" dirty="0" smtClean="0">
                <a:latin typeface="Calibri" pitchFamily="34" charset="0"/>
                <a:cs typeface="Calibri" pitchFamily="34" charset="0"/>
              </a:rPr>
              <a:t>2013-2020, approved </a:t>
            </a:r>
            <a:r>
              <a:rPr lang="en-GB" altLang="en-US" sz="2400" b="1" dirty="0">
                <a:latin typeface="Calibri" pitchFamily="34" charset="0"/>
                <a:cs typeface="Calibri" pitchFamily="34" charset="0"/>
              </a:rPr>
              <a:t>by the Government on </a:t>
            </a:r>
            <a:r>
              <a:rPr lang="en-GB" altLang="en-US" sz="2400" b="1" dirty="0" smtClean="0">
                <a:latin typeface="Calibri" pitchFamily="34" charset="0"/>
                <a:cs typeface="Calibri" pitchFamily="34" charset="0"/>
              </a:rPr>
              <a:t>27.12.2013</a:t>
            </a:r>
          </a:p>
          <a:p>
            <a:pPr marL="341313" lvl="1" indent="-341313" eaLnBrk="0" hangingPunct="0">
              <a:lnSpc>
                <a:spcPct val="80000"/>
              </a:lnSpc>
              <a:spcBef>
                <a:spcPct val="40000"/>
              </a:spcBef>
              <a:buSzPct val="90000"/>
              <a:buFont typeface="Times New Roman" pitchFamily="18" charset="0"/>
              <a:buChar char="◙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z="2400" b="1" dirty="0" smtClean="0">
                <a:latin typeface="Calibri" pitchFamily="34" charset="0"/>
                <a:cs typeface="Calibri" pitchFamily="34" charset="0"/>
              </a:rPr>
              <a:t>The National Energy Strategy by 2030</a:t>
            </a:r>
          </a:p>
          <a:p>
            <a:pPr marL="341313" lvl="1" indent="-341313" eaLnBrk="0" hangingPunct="0">
              <a:lnSpc>
                <a:spcPct val="80000"/>
              </a:lnSpc>
              <a:spcBef>
                <a:spcPct val="40000"/>
              </a:spcBef>
              <a:buSzPct val="90000"/>
              <a:buFont typeface="Times New Roman" pitchFamily="18" charset="0"/>
              <a:buChar char="◙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z="2400" b="1" dirty="0" smtClean="0">
                <a:latin typeface="Calibri" pitchFamily="34" charset="0"/>
                <a:cs typeface="Calibri" pitchFamily="34" charset="0"/>
              </a:rPr>
              <a:t>Long term objectives:</a:t>
            </a:r>
          </a:p>
          <a:p>
            <a:pPr marL="854662" lvl="2" indent="-342900" eaLnBrk="0" hangingPunct="0">
              <a:lnSpc>
                <a:spcPct val="80000"/>
              </a:lnSpc>
              <a:spcBef>
                <a:spcPct val="40000"/>
              </a:spcBef>
              <a:buSzPct val="90000"/>
              <a:buFont typeface="Courier New" pitchFamily="49" charset="0"/>
              <a:buChar char="o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en-US" sz="2200" dirty="0">
                <a:latin typeface="Calibri" panose="020F0502020204030204" pitchFamily="34" charset="0"/>
              </a:rPr>
              <a:t>An overall energy savings target of 20% by </a:t>
            </a:r>
            <a:r>
              <a:rPr lang="en-US" altLang="en-US" sz="2200" dirty="0" smtClean="0">
                <a:latin typeface="Calibri" panose="020F0502020204030204" pitchFamily="34" charset="0"/>
              </a:rPr>
              <a:t>2020;</a:t>
            </a:r>
          </a:p>
          <a:p>
            <a:pPr marL="854662" lvl="2" indent="-342900" eaLnBrk="0" hangingPunct="0">
              <a:lnSpc>
                <a:spcPct val="80000"/>
              </a:lnSpc>
              <a:spcBef>
                <a:spcPct val="40000"/>
              </a:spcBef>
              <a:buSzPct val="90000"/>
              <a:buFont typeface="Courier New" pitchFamily="49" charset="0"/>
              <a:buChar char="o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200" dirty="0">
                <a:latin typeface="Calibri" panose="020F0502020204030204" pitchFamily="34" charset="0"/>
              </a:rPr>
              <a:t>A national RE target of </a:t>
            </a:r>
            <a:r>
              <a:rPr lang="en-US" sz="2200" dirty="0" smtClean="0">
                <a:latin typeface="Calibri" panose="020F0502020204030204" pitchFamily="34" charset="0"/>
              </a:rPr>
              <a:t>20% </a:t>
            </a:r>
            <a:r>
              <a:rPr lang="en-US" sz="2200" dirty="0">
                <a:latin typeface="Calibri" panose="020F0502020204030204" pitchFamily="34" charset="0"/>
              </a:rPr>
              <a:t>share of energy from renewable sources in the gross final energy consumption </a:t>
            </a:r>
            <a:r>
              <a:rPr lang="en-US" sz="2200" dirty="0" smtClean="0">
                <a:latin typeface="Calibri" panose="020F0502020204030204" pitchFamily="34" charset="0"/>
              </a:rPr>
              <a:t>in 2020;</a:t>
            </a:r>
          </a:p>
          <a:p>
            <a:pPr marL="854662" lvl="2" indent="-342900" eaLnBrk="0" hangingPunct="0">
              <a:lnSpc>
                <a:spcPct val="80000"/>
              </a:lnSpc>
              <a:spcBef>
                <a:spcPct val="40000"/>
              </a:spcBef>
              <a:buSzPct val="90000"/>
              <a:buFont typeface="Courier New" pitchFamily="49" charset="0"/>
              <a:buChar char="o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200" dirty="0">
                <a:latin typeface="Calibri" panose="020F0502020204030204" pitchFamily="34" charset="0"/>
              </a:rPr>
              <a:t>A national RE target of 10% share of energy from renewable sources in the final consumption of energy in </a:t>
            </a:r>
            <a:r>
              <a:rPr lang="en-US" sz="2200" dirty="0" smtClean="0">
                <a:latin typeface="Calibri" panose="020F0502020204030204" pitchFamily="34" charset="0"/>
              </a:rPr>
              <a:t>transport; </a:t>
            </a:r>
          </a:p>
          <a:p>
            <a:pPr marL="854662" lvl="2" indent="-342900" eaLnBrk="0" hangingPunct="0">
              <a:lnSpc>
                <a:spcPct val="80000"/>
              </a:lnSpc>
              <a:spcBef>
                <a:spcPct val="40000"/>
              </a:spcBef>
              <a:buSzPct val="90000"/>
              <a:buFont typeface="Courier New" pitchFamily="49" charset="0"/>
              <a:buChar char="o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en-US" sz="2200" dirty="0" smtClean="0">
                <a:latin typeface="Calibri" panose="020F0502020204030204" pitchFamily="34" charset="0"/>
              </a:rPr>
              <a:t>25% reduction in GHG emissions by 2020 (compared to 1990).</a:t>
            </a:r>
            <a:endParaRPr lang="en-GB" altLang="en-US" sz="2200" dirty="0">
              <a:latin typeface="Calibri" panose="020F0502020204030204" pitchFamily="34" charset="0"/>
            </a:endParaRPr>
          </a:p>
          <a:p>
            <a:pPr marL="341313" lvl="1" indent="-341313" defTabSz="914400" eaLnBrk="0" hangingPunct="0">
              <a:lnSpc>
                <a:spcPct val="80000"/>
              </a:lnSpc>
              <a:spcBef>
                <a:spcPct val="40000"/>
              </a:spcBef>
              <a:buSzPct val="90000"/>
              <a:buFont typeface="Times New Roman" pitchFamily="18" charset="0"/>
              <a:buChar char="◙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ro-RO" altLang="en-US" sz="2400" b="1" dirty="0">
              <a:latin typeface="Calibri" pitchFamily="34" charset="0"/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304800" y="1412776"/>
            <a:ext cx="8458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2800" b="1" dirty="0">
                <a:solidFill>
                  <a:srgbClr val="0872A6"/>
                </a:solidFill>
                <a:latin typeface="ITC Avant Garde Gothic" pitchFamily="34" charset="0"/>
              </a:rPr>
              <a:t>Status of RE development: </a:t>
            </a:r>
            <a:r>
              <a:rPr lang="en-US" sz="2700" b="1" dirty="0" smtClean="0">
                <a:solidFill>
                  <a:srgbClr val="0872A6"/>
                </a:solidFill>
                <a:latin typeface="ITC Avant Garde Gothic" pitchFamily="34" charset="0"/>
                <a:ea typeface="+mj-ea"/>
                <a:cs typeface="+mj-cs"/>
              </a:rPr>
              <a:t>Long-term</a:t>
            </a:r>
            <a:r>
              <a:rPr lang="pl-PL" sz="2700" b="1" dirty="0" smtClean="0">
                <a:solidFill>
                  <a:srgbClr val="0872A6"/>
                </a:solidFill>
                <a:latin typeface="ITC Avant Garde Gothic" pitchFamily="34" charset="0"/>
                <a:ea typeface="+mj-ea"/>
                <a:cs typeface="+mj-cs"/>
              </a:rPr>
              <a:t> </a:t>
            </a:r>
            <a:r>
              <a:rPr lang="pl-PL" sz="2700" b="1" dirty="0" err="1">
                <a:solidFill>
                  <a:srgbClr val="0872A6"/>
                </a:solidFill>
                <a:latin typeface="ITC Avant Garde Gothic" pitchFamily="34" charset="0"/>
                <a:ea typeface="+mj-ea"/>
                <a:cs typeface="+mj-cs"/>
              </a:rPr>
              <a:t>energy</a:t>
            </a:r>
            <a:r>
              <a:rPr lang="pl-PL" sz="2700" b="1" dirty="0">
                <a:solidFill>
                  <a:srgbClr val="0872A6"/>
                </a:solidFill>
                <a:latin typeface="ITC Avant Garde Gothic" pitchFamily="34" charset="0"/>
                <a:ea typeface="+mj-ea"/>
                <a:cs typeface="+mj-cs"/>
              </a:rPr>
              <a:t> development </a:t>
            </a:r>
            <a:r>
              <a:rPr lang="pl-PL" sz="2700" b="1" dirty="0" err="1">
                <a:solidFill>
                  <a:srgbClr val="0872A6"/>
                </a:solidFill>
                <a:latin typeface="ITC Avant Garde Gothic" pitchFamily="34" charset="0"/>
                <a:ea typeface="+mj-ea"/>
                <a:cs typeface="+mj-cs"/>
              </a:rPr>
              <a:t>strategy</a:t>
            </a:r>
            <a:endParaRPr lang="en-US" sz="2700" b="1" dirty="0">
              <a:solidFill>
                <a:srgbClr val="0872A6"/>
              </a:solidFill>
              <a:latin typeface="ITC Avant Garde Gothic" pitchFamily="34" charset="0"/>
              <a:ea typeface="+mj-ea"/>
              <a:cs typeface="+mj-cs"/>
            </a:endParaRPr>
          </a:p>
          <a:p>
            <a:pPr eaLnBrk="0" hangingPunct="0"/>
            <a:endParaRPr lang="ru-RU" altLang="en-US" sz="2700" b="1" dirty="0">
              <a:solidFill>
                <a:srgbClr val="0872A6"/>
              </a:solidFill>
              <a:latin typeface="ITC Avant Garde Gothic" pitchFamily="34" charset="0"/>
              <a:ea typeface="+mj-ea"/>
              <a:cs typeface="+mj-cs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0" r="8833" b="11700"/>
          <a:stretch>
            <a:fillRect/>
          </a:stretch>
        </p:blipFill>
        <p:spPr bwMode="auto">
          <a:xfrm>
            <a:off x="8305800" y="5868988"/>
            <a:ext cx="754063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708688">
                      <a:alpha val="50000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52384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381000" y="2060848"/>
            <a:ext cx="83058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1313" indent="-341313" defTabSz="914400" eaLnBrk="0" hangingPunct="0">
              <a:lnSpc>
                <a:spcPct val="80000"/>
              </a:lnSpc>
              <a:spcBef>
                <a:spcPct val="40000"/>
              </a:spcBef>
              <a:buSzPct val="90000"/>
              <a:buFont typeface="Times New Roman" pitchFamily="18" charset="0"/>
              <a:buChar char="◙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en-US" sz="2000" b="1" dirty="0" smtClean="0">
                <a:latin typeface="Calibri" pitchFamily="34" charset="0"/>
              </a:rPr>
              <a:t>The implementation of the existing Renewable energy Law did not ensure a sustainable development of the RE sector </a:t>
            </a:r>
          </a:p>
          <a:p>
            <a:pPr marL="853074" lvl="1" indent="-341313" eaLnBrk="0" hangingPunct="0">
              <a:lnSpc>
                <a:spcPct val="80000"/>
              </a:lnSpc>
              <a:spcBef>
                <a:spcPct val="40000"/>
              </a:spcBef>
              <a:buSzPct val="90000"/>
              <a:buFont typeface="Times New Roman" pitchFamily="18" charset="0"/>
              <a:buChar char="◙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en-US" sz="2000" dirty="0" smtClean="0">
                <a:latin typeface="Calibri" pitchFamily="34" charset="0"/>
              </a:rPr>
              <a:t>No </a:t>
            </a:r>
            <a:r>
              <a:rPr lang="en-US" altLang="en-US" sz="2000" dirty="0" smtClean="0">
                <a:latin typeface="Calibri" pitchFamily="34" charset="0"/>
              </a:rPr>
              <a:t>explicit </a:t>
            </a:r>
            <a:r>
              <a:rPr lang="en-US" altLang="en-US" sz="2000" dirty="0" smtClean="0">
                <a:latin typeface="Calibri" pitchFamily="34" charset="0"/>
              </a:rPr>
              <a:t>legal, technical or economical </a:t>
            </a:r>
            <a:r>
              <a:rPr lang="en-US" altLang="en-US" sz="2000" dirty="0" smtClean="0">
                <a:latin typeface="Calibri" pitchFamily="34" charset="0"/>
              </a:rPr>
              <a:t>barriers </a:t>
            </a:r>
            <a:r>
              <a:rPr lang="en-US" altLang="en-US" sz="2000" dirty="0" smtClean="0">
                <a:latin typeface="Calibri" pitchFamily="34" charset="0"/>
              </a:rPr>
              <a:t>were communicated by potential/existing investors </a:t>
            </a:r>
          </a:p>
          <a:p>
            <a:pPr marL="853074" lvl="1" indent="-341313" eaLnBrk="0" hangingPunct="0">
              <a:lnSpc>
                <a:spcPct val="80000"/>
              </a:lnSpc>
              <a:spcBef>
                <a:spcPct val="40000"/>
              </a:spcBef>
              <a:buSzPct val="90000"/>
              <a:buFont typeface="Times New Roman" pitchFamily="18" charset="0"/>
              <a:buChar char="◙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en-US" sz="2000" dirty="0" smtClean="0">
                <a:latin typeface="Calibri" pitchFamily="34" charset="0"/>
              </a:rPr>
              <a:t>The </a:t>
            </a:r>
            <a:r>
              <a:rPr lang="en-US" altLang="en-US" sz="2000" dirty="0">
                <a:latin typeface="Calibri" pitchFamily="34" charset="0"/>
              </a:rPr>
              <a:t>political situation from the Republic of Moldova might </a:t>
            </a:r>
            <a:r>
              <a:rPr lang="en-US" altLang="en-US" sz="2000" dirty="0" smtClean="0">
                <a:latin typeface="Calibri" pitchFamily="34" charset="0"/>
              </a:rPr>
              <a:t>have had </a:t>
            </a:r>
            <a:r>
              <a:rPr lang="en-US" altLang="en-US" sz="2000" dirty="0">
                <a:latin typeface="Calibri" pitchFamily="34" charset="0"/>
              </a:rPr>
              <a:t>an impact on the decisions of certain potential investors to enter and participate on the power market</a:t>
            </a:r>
          </a:p>
          <a:p>
            <a:pPr marL="853074" lvl="1" indent="-341313" eaLnBrk="0" hangingPunct="0">
              <a:lnSpc>
                <a:spcPct val="80000"/>
              </a:lnSpc>
              <a:spcBef>
                <a:spcPct val="40000"/>
              </a:spcBef>
              <a:buSzPct val="90000"/>
              <a:buFont typeface="Times New Roman" pitchFamily="18" charset="0"/>
              <a:buChar char="◙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en-US" sz="2000" dirty="0" smtClean="0">
                <a:latin typeface="Calibri" pitchFamily="34" charset="0"/>
              </a:rPr>
              <a:t>For additional certainty, potential/existing investors suggested improvement of the support scheme from the existing law:</a:t>
            </a:r>
          </a:p>
          <a:p>
            <a:pPr marL="1366423" lvl="2" indent="-342900" eaLnBrk="0" hangingPunct="0">
              <a:lnSpc>
                <a:spcPct val="80000"/>
              </a:lnSpc>
              <a:spcBef>
                <a:spcPct val="40000"/>
              </a:spcBef>
              <a:buSzPct val="90000"/>
              <a:buFont typeface="Courier New" panose="02070309020205020404" pitchFamily="49" charset="0"/>
              <a:buChar char="o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en-US" sz="1800" dirty="0" smtClean="0">
                <a:latin typeface="Calibri" pitchFamily="34" charset="0"/>
              </a:rPr>
              <a:t>Introduction of a single supplier, in order to simplify the contracting arrangements (including to avoid situations when existing suppliers would refuse to buy RES-E)</a:t>
            </a:r>
          </a:p>
          <a:p>
            <a:pPr marL="1366423" lvl="2" indent="-342900" eaLnBrk="0" hangingPunct="0">
              <a:lnSpc>
                <a:spcPct val="80000"/>
              </a:lnSpc>
              <a:spcBef>
                <a:spcPct val="40000"/>
              </a:spcBef>
              <a:buSzPct val="90000"/>
              <a:buFont typeface="Courier New" panose="02070309020205020404" pitchFamily="49" charset="0"/>
              <a:buChar char="o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en-US" sz="1800" dirty="0" smtClean="0">
                <a:latin typeface="Calibri" pitchFamily="34" charset="0"/>
              </a:rPr>
              <a:t>Lack of specific provisions regarding connection to the grid of RES-E power plants</a:t>
            </a:r>
          </a:p>
          <a:p>
            <a:pPr marL="853074" lvl="1" indent="-341313" eaLnBrk="0" hangingPunct="0">
              <a:lnSpc>
                <a:spcPct val="80000"/>
              </a:lnSpc>
              <a:spcBef>
                <a:spcPct val="40000"/>
              </a:spcBef>
              <a:buSzPct val="90000"/>
              <a:buFont typeface="Times New Roman" pitchFamily="18" charset="0"/>
              <a:buChar char="◙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en-US" sz="2000" dirty="0">
                <a:latin typeface="Calibri" pitchFamily="34" charset="0"/>
              </a:rPr>
              <a:t>Very small electricity market, isolated from the EU markets</a:t>
            </a:r>
          </a:p>
          <a:p>
            <a:pPr marL="1366423" lvl="2" indent="-342900" eaLnBrk="0" hangingPunct="0">
              <a:lnSpc>
                <a:spcPct val="80000"/>
              </a:lnSpc>
              <a:spcBef>
                <a:spcPct val="40000"/>
              </a:spcBef>
              <a:buSzPct val="90000"/>
              <a:buFont typeface="Courier New" panose="02070309020205020404" pitchFamily="49" charset="0"/>
              <a:buChar char="o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altLang="en-US" sz="1800" dirty="0" smtClean="0">
              <a:latin typeface="Calibri" pitchFamily="34" charset="0"/>
            </a:endParaRPr>
          </a:p>
          <a:p>
            <a:pPr marL="853074" lvl="1" indent="-341313" eaLnBrk="0" hangingPunct="0">
              <a:lnSpc>
                <a:spcPct val="80000"/>
              </a:lnSpc>
              <a:spcBef>
                <a:spcPct val="40000"/>
              </a:spcBef>
              <a:buSzPct val="90000"/>
              <a:buFont typeface="Times New Roman" pitchFamily="18" charset="0"/>
              <a:buChar char="◙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altLang="en-US" sz="2000" b="1" dirty="0" smtClean="0">
              <a:latin typeface="Calibri" pitchFamily="34" charset="0"/>
            </a:endParaRPr>
          </a:p>
          <a:p>
            <a:pPr marL="341313" indent="-341313" defTabSz="914400" eaLnBrk="0" hangingPunct="0">
              <a:lnSpc>
                <a:spcPct val="80000"/>
              </a:lnSpc>
              <a:spcBef>
                <a:spcPct val="40000"/>
              </a:spcBef>
              <a:buSzPct val="90000"/>
              <a:buFont typeface="Times New Roman" pitchFamily="18" charset="0"/>
              <a:buChar char="◙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ro-RO" altLang="en-US" sz="2000" b="1" dirty="0" smtClean="0">
              <a:latin typeface="Calibri" pitchFamily="34" charset="0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0" r="8833" b="11700"/>
          <a:stretch>
            <a:fillRect/>
          </a:stretch>
        </p:blipFill>
        <p:spPr bwMode="auto">
          <a:xfrm>
            <a:off x="8305800" y="5868988"/>
            <a:ext cx="754063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708688">
                      <a:alpha val="50000"/>
                    </a:srgbClr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1000" y="1340769"/>
            <a:ext cx="843947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2400" b="1" dirty="0">
                <a:solidFill>
                  <a:srgbClr val="0872A6"/>
                </a:solidFill>
                <a:latin typeface="ITC Avant Garde Gothic" pitchFamily="34" charset="0"/>
              </a:rPr>
              <a:t>Encountered challenges in deploying renewables</a:t>
            </a:r>
            <a:endParaRPr lang="ru-RU" sz="2400" b="1" dirty="0">
              <a:solidFill>
                <a:srgbClr val="0872A6"/>
              </a:solidFill>
              <a:latin typeface="ITC Avant Garde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1673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0" r="8833" b="11700"/>
          <a:stretch>
            <a:fillRect/>
          </a:stretch>
        </p:blipFill>
        <p:spPr bwMode="auto">
          <a:xfrm>
            <a:off x="8305800" y="5868988"/>
            <a:ext cx="754063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708688">
                      <a:alpha val="50000"/>
                    </a:srgbClr>
                  </a:outerShdw>
                </a:effectLst>
              </a14:hiddenEffects>
            </a:ext>
          </a:extLst>
        </p:spPr>
      </p:pic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381000" y="1700808"/>
            <a:ext cx="8305800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1313" indent="-341313" defTabSz="914400" eaLnBrk="0" hangingPunct="0">
              <a:lnSpc>
                <a:spcPct val="80000"/>
              </a:lnSpc>
              <a:spcBef>
                <a:spcPct val="40000"/>
              </a:spcBef>
              <a:buSzPct val="90000"/>
              <a:buFont typeface="Times New Roman" pitchFamily="18" charset="0"/>
              <a:buChar char="◙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en-US" sz="2000" b="1" dirty="0" smtClean="0">
                <a:latin typeface="Calibri" pitchFamily="34" charset="0"/>
              </a:rPr>
              <a:t>On 26.02.2016, a new Law on the promotion of use of energy from renewable sources was adopted by the Parliament</a:t>
            </a:r>
          </a:p>
          <a:p>
            <a:pPr marL="854662" lvl="2" indent="-342900" eaLnBrk="0" hangingPunct="0">
              <a:lnSpc>
                <a:spcPct val="80000"/>
              </a:lnSpc>
              <a:spcBef>
                <a:spcPct val="40000"/>
              </a:spcBef>
              <a:buSzPct val="90000"/>
              <a:buFont typeface="Wingdings" pitchFamily="2" charset="2"/>
              <a:buChar char="q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000" dirty="0">
                <a:latin typeface="Calibri" pitchFamily="34" charset="0"/>
              </a:rPr>
              <a:t>The new law transposes the EU Directive 2009/28/EC on the promotion of the use of energy from renewable sources</a:t>
            </a:r>
            <a:endParaRPr lang="ro-RO" sz="2000" dirty="0">
              <a:latin typeface="Calibri" pitchFamily="34" charset="0"/>
            </a:endParaRPr>
          </a:p>
          <a:p>
            <a:pPr marL="341313" indent="-341313" defTabSz="914400" eaLnBrk="0" hangingPunct="0">
              <a:lnSpc>
                <a:spcPct val="80000"/>
              </a:lnSpc>
              <a:spcBef>
                <a:spcPct val="40000"/>
              </a:spcBef>
              <a:buSzPct val="90000"/>
              <a:buFont typeface="Times New Roman" pitchFamily="18" charset="0"/>
              <a:buChar char="◙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en-US" sz="2000" b="1" dirty="0" smtClean="0">
                <a:latin typeface="Calibri" pitchFamily="34" charset="0"/>
              </a:rPr>
              <a:t>The new Law establishes new support schemes and measures for RE promotion, defines RE targets and contains other provisions needed to cover identified gaps</a:t>
            </a:r>
          </a:p>
          <a:p>
            <a:pPr marL="853074" lvl="1" indent="-341313" eaLnBrk="0" hangingPunct="0">
              <a:lnSpc>
                <a:spcPct val="80000"/>
              </a:lnSpc>
              <a:spcBef>
                <a:spcPct val="40000"/>
              </a:spcBef>
              <a:buSzPct val="90000"/>
              <a:buFont typeface="Times New Roman" pitchFamily="18" charset="0"/>
              <a:buChar char="◙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en-US" sz="2000" dirty="0" smtClean="0">
                <a:latin typeface="Calibri" pitchFamily="34" charset="0"/>
              </a:rPr>
              <a:t>A RE target of 17% </a:t>
            </a:r>
            <a:r>
              <a:rPr lang="en-US" sz="2000" dirty="0">
                <a:latin typeface="Calibri" pitchFamily="34" charset="0"/>
              </a:rPr>
              <a:t>share of energy from renewable sources in the gross final consumption of energy in 2020</a:t>
            </a:r>
            <a:endParaRPr lang="en-US" altLang="en-US" sz="2000" dirty="0">
              <a:latin typeface="Calibri" pitchFamily="34" charset="0"/>
            </a:endParaRPr>
          </a:p>
          <a:p>
            <a:pPr marL="341313" indent="-341313" defTabSz="914400" eaLnBrk="0" hangingPunct="0">
              <a:lnSpc>
                <a:spcPct val="80000"/>
              </a:lnSpc>
              <a:spcBef>
                <a:spcPct val="40000"/>
              </a:spcBef>
              <a:buSzPct val="90000"/>
              <a:buFont typeface="Times New Roman" pitchFamily="18" charset="0"/>
              <a:buChar char="◙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en-US" sz="2000" b="1" dirty="0" smtClean="0">
                <a:latin typeface="Calibri" pitchFamily="34" charset="0"/>
              </a:rPr>
              <a:t>New secondary normative acts need to be developed and approved, as well as several existing acts need to be revised/amended in order to ensure a proper implementation of the new Law</a:t>
            </a:r>
          </a:p>
          <a:p>
            <a:pPr marL="854661" lvl="1" indent="-342900" eaLnBrk="0" hangingPunct="0">
              <a:lnSpc>
                <a:spcPct val="80000"/>
              </a:lnSpc>
              <a:spcBef>
                <a:spcPct val="40000"/>
              </a:spcBef>
              <a:buSzPct val="90000"/>
              <a:buFont typeface="Courier New" pitchFamily="49" charset="0"/>
              <a:buChar char="o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en-US" sz="2000" dirty="0" smtClean="0">
                <a:latin typeface="Calibri" pitchFamily="34" charset="0"/>
              </a:rPr>
              <a:t>Amendment/revision of the NREAP</a:t>
            </a:r>
          </a:p>
          <a:p>
            <a:pPr marL="854661" lvl="1" indent="-342900" eaLnBrk="0" hangingPunct="0">
              <a:lnSpc>
                <a:spcPct val="80000"/>
              </a:lnSpc>
              <a:spcBef>
                <a:spcPct val="40000"/>
              </a:spcBef>
              <a:buSzPct val="90000"/>
              <a:buFont typeface="Courier New" pitchFamily="49" charset="0"/>
              <a:buChar char="o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en-US" sz="2000" dirty="0" smtClean="0">
                <a:latin typeface="Calibri" pitchFamily="34" charset="0"/>
              </a:rPr>
              <a:t>Regulations needed to ensure the implementation of the support schemes (Regulation on organizing auctions for big eligible producers, Regulation on confirming of the status of small eligible producers)</a:t>
            </a:r>
          </a:p>
          <a:p>
            <a:pPr marL="854661" lvl="1" indent="-342900" eaLnBrk="0" hangingPunct="0">
              <a:lnSpc>
                <a:spcPct val="80000"/>
              </a:lnSpc>
              <a:spcBef>
                <a:spcPct val="40000"/>
              </a:spcBef>
              <a:buSzPct val="90000"/>
              <a:buFont typeface="Courier New" pitchFamily="49" charset="0"/>
              <a:buChar char="o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en-US" sz="2000" dirty="0" smtClean="0">
                <a:latin typeface="Calibri" pitchFamily="34" charset="0"/>
              </a:rPr>
              <a:t>Certification of RES installers, sustainability criteria for biofuels, etc.</a:t>
            </a:r>
          </a:p>
          <a:p>
            <a:pPr marL="341313" indent="-341313" defTabSz="914400" eaLnBrk="0" hangingPunct="0">
              <a:lnSpc>
                <a:spcPct val="80000"/>
              </a:lnSpc>
              <a:spcBef>
                <a:spcPct val="40000"/>
              </a:spcBef>
              <a:buSzPct val="90000"/>
              <a:buFont typeface="Times New Roman" pitchFamily="18" charset="0"/>
              <a:buChar char="◙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ro-RO" altLang="en-US" sz="2000" b="1" dirty="0" smtClean="0"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1268760"/>
            <a:ext cx="8439472" cy="29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2100" b="1" dirty="0" smtClean="0">
                <a:solidFill>
                  <a:srgbClr val="0872A6"/>
                </a:solidFill>
                <a:latin typeface="ITC Avant Garde Gothic" pitchFamily="34" charset="0"/>
              </a:rPr>
              <a:t>Expected future developments </a:t>
            </a:r>
            <a:r>
              <a:rPr lang="en-US" sz="2100" b="1" dirty="0">
                <a:solidFill>
                  <a:srgbClr val="0872A6"/>
                </a:solidFill>
                <a:latin typeface="ITC Avant Garde Gothic" pitchFamily="34" charset="0"/>
              </a:rPr>
              <a:t>in the frameworks for renewables</a:t>
            </a:r>
            <a:endParaRPr lang="ru-RU" sz="2100" b="1" dirty="0">
              <a:solidFill>
                <a:srgbClr val="0872A6"/>
              </a:solidFill>
              <a:latin typeface="ITC Avant Garde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5037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DFEE1A1A4C134C9B9471C6485ECC38" ma:contentTypeVersion="0" ma:contentTypeDescription="Create a new document." ma:contentTypeScope="" ma:versionID="a975fb6683187c0d7262e6acaf3503c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345E26-BAC9-47CC-AC35-2632352A3B5B}">
  <ds:schemaRefs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36805F6-CB52-4FF6-A634-180897EA4C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2628D9-ADE5-430F-9953-058661C9F55F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B9A4C954-EABD-49A4-8D57-29F276C14E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9763</TotalTime>
  <Words>809</Words>
  <Application>Microsoft Office PowerPoint</Application>
  <PresentationFormat>On-screen Show (4:3)</PresentationFormat>
  <Paragraphs>74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Standarddesign</vt:lpstr>
      <vt:lpstr>South East Europe Regional Consultation Meeting Bucharest, Romania 6 – 7 October 2016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Office</dc:creator>
  <cp:lastModifiedBy>26.09</cp:lastModifiedBy>
  <cp:revision>1636</cp:revision>
  <cp:lastPrinted>2016-09-07T06:15:11Z</cp:lastPrinted>
  <dcterms:created xsi:type="dcterms:W3CDTF">2010-01-06T11:15:24Z</dcterms:created>
  <dcterms:modified xsi:type="dcterms:W3CDTF">2016-10-03T16:11:09Z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0x01010088DFEE1A1A4C134C9B9471C6485ECC38</vt:lpwstr>
  </property>
</Properties>
</file>