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7" r:id="rId4"/>
    <p:sldId id="268" r:id="rId5"/>
    <p:sldId id="269" r:id="rId6"/>
    <p:sldId id="274" r:id="rId7"/>
    <p:sldId id="275" r:id="rId8"/>
    <p:sldId id="259" r:id="rId9"/>
    <p:sldId id="273" r:id="rId10"/>
    <p:sldId id="262" r:id="rId11"/>
    <p:sldId id="264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gelica_local\AppData\Local\Microsoft\Windows\INetCache\Content.Outlook\723KXG6P\structura%20productiei%20in%202015%20(2)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o-RO" dirty="0">
                <a:solidFill>
                  <a:srgbClr val="002060"/>
                </a:solidFill>
                <a:latin typeface="Calibri" panose="020F0502020204030204" pitchFamily="34" charset="0"/>
              </a:rPr>
              <a:t>[ 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</a:rPr>
              <a:t>Total production</a:t>
            </a:r>
            <a:r>
              <a:rPr lang="ro-RO" dirty="0">
                <a:solidFill>
                  <a:srgbClr val="002060"/>
                </a:solidFill>
                <a:latin typeface="Calibri" panose="020F0502020204030204" pitchFamily="34" charset="0"/>
              </a:rPr>
              <a:t>: 65598 GWh ]</a:t>
            </a:r>
          </a:p>
        </c:rich>
      </c:tx>
      <c:layout>
        <c:manualLayout>
          <c:xMode val="edge"/>
          <c:yMode val="edge"/>
          <c:x val="0.26832750072907574"/>
          <c:y val="2.4304429678312332E-3"/>
        </c:manualLayout>
      </c:layout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629653932147382"/>
          <c:y val="0.44224866790237588"/>
          <c:w val="0.64666771918574084"/>
          <c:h val="0.34693954378264957"/>
        </c:manualLayout>
      </c:layout>
      <c:pie3DChart>
        <c:varyColors val="1"/>
        <c:ser>
          <c:idx val="0"/>
          <c:order val="0"/>
          <c:explosion val="15"/>
          <c:dLbls>
            <c:dLbl>
              <c:idx val="0"/>
              <c:layout>
                <c:manualLayout>
                  <c:x val="9.459721519692034E-2"/>
                  <c:y val="-0.11554412751156957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o-RO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o-RO" sz="1800" b="1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Nuclear</a:t>
                    </a:r>
                    <a:r>
                      <a:rPr lang="ro-RO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 
11638; </a:t>
                    </a:r>
                  </a:p>
                  <a:p>
                    <a:pPr algn="ctr" rtl="0">
                      <a:defRPr lang="ro-RO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o-RO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17,74%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5591401769223429E-2"/>
                  <c:y val="0.10068305997706038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o-RO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o-RO" sz="1800" b="1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Coal </a:t>
                    </a:r>
                    <a:r>
                      <a:rPr lang="ro-RO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
18345;</a:t>
                    </a:r>
                  </a:p>
                  <a:p>
                    <a:pPr algn="ctr" rtl="0">
                      <a:defRPr lang="ro-RO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o-RO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 27,97%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841326314608294E-3"/>
                  <c:y val="4.0829836648937176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Hydrocarbons</a:t>
                    </a:r>
                    <a:r>
                      <a:rPr lang="en-US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 
9399;</a:t>
                    </a:r>
                  </a:p>
                  <a:p>
                    <a:pPr algn="ctr" rtl="0">
                      <a:defRPr lang="en-US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 14,33%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075240594925625E-2"/>
                  <c:y val="0.1691712199158878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Hydro </a:t>
                    </a:r>
                    <a:r>
                      <a:rPr lang="en-US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
16622; </a:t>
                    </a:r>
                  </a:p>
                  <a:p>
                    <a:pPr algn="ctr" rtl="0">
                      <a:defRPr lang="en-US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25,34%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22621427529892099"/>
                  <c:y val="1.09169574454699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Wind </a:t>
                    </a:r>
                    <a:r>
                      <a:rPr lang="en-US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
7062; </a:t>
                    </a:r>
                  </a:p>
                  <a:p>
                    <a:pPr algn="ctr" rtl="0">
                      <a:defRPr lang="en-US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10,77%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4254022066686123"/>
                  <c:y val="-4.178697085113906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o-RO" b="1" dirty="0">
                        <a:solidFill>
                          <a:srgbClr val="002060"/>
                        </a:solidFill>
                      </a:rPr>
                      <a:t>Biomas</a:t>
                    </a:r>
                    <a:r>
                      <a:rPr lang="en-US" b="1" dirty="0">
                        <a:solidFill>
                          <a:srgbClr val="002060"/>
                        </a:solidFill>
                      </a:rPr>
                      <a:t>s</a:t>
                    </a:r>
                    <a:r>
                      <a:rPr lang="ro-RO" b="1" dirty="0">
                        <a:solidFill>
                          <a:srgbClr val="002060"/>
                        </a:solidFill>
                      </a:rPr>
                      <a:t> </a:t>
                    </a:r>
                    <a:r>
                      <a:rPr lang="ro-RO" dirty="0">
                        <a:solidFill>
                          <a:srgbClr val="002060"/>
                        </a:solidFill>
                      </a:rPr>
                      <a:t>
529; 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  <a:p>
                    <a:pPr>
                      <a:defRPr/>
                    </a:pPr>
                    <a:r>
                      <a:rPr lang="ro-RO" dirty="0">
                        <a:solidFill>
                          <a:srgbClr val="002060"/>
                        </a:solidFill>
                      </a:rPr>
                      <a:t>0,81%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8229252404376475"/>
                  <c:y val="-0.11019772828457308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1800" b="1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Solar</a:t>
                    </a:r>
                    <a:r>
                      <a:rPr lang="en-US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 
2003; </a:t>
                    </a:r>
                  </a:p>
                  <a:p>
                    <a:pPr algn="ctr" rtl="0">
                      <a:defRPr lang="en-US" sz="1800" b="1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rPr>
                      <a:t>3,05%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'[structura productiei in 2015 (2).xls]2015'!$B$69:$B$75</c:f>
              <c:strCache>
                <c:ptCount val="7"/>
                <c:pt idx="0">
                  <c:v>Nuclear</c:v>
                </c:pt>
                <c:pt idx="1">
                  <c:v>Carbune</c:v>
                </c:pt>
                <c:pt idx="2">
                  <c:v>Hidrocarburi</c:v>
                </c:pt>
                <c:pt idx="3">
                  <c:v>Hidro</c:v>
                </c:pt>
                <c:pt idx="4">
                  <c:v>Eolian</c:v>
                </c:pt>
                <c:pt idx="5">
                  <c:v>Biomasa</c:v>
                </c:pt>
                <c:pt idx="6">
                  <c:v>Fotovoltaic</c:v>
                </c:pt>
              </c:strCache>
            </c:strRef>
          </c:cat>
          <c:val>
            <c:numRef>
              <c:f>'[structura productiei in 2015 (2).xls]2015'!$C$69:$C$75</c:f>
              <c:numCache>
                <c:formatCode>0</c:formatCode>
                <c:ptCount val="7"/>
                <c:pt idx="0">
                  <c:v>11638</c:v>
                </c:pt>
                <c:pt idx="1">
                  <c:v>18345</c:v>
                </c:pt>
                <c:pt idx="2">
                  <c:v>9399</c:v>
                </c:pt>
                <c:pt idx="3">
                  <c:v>16622</c:v>
                </c:pt>
                <c:pt idx="4">
                  <c:v>7062</c:v>
                </c:pt>
                <c:pt idx="5">
                  <c:v>529</c:v>
                </c:pt>
                <c:pt idx="6">
                  <c:v>2003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o-RO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B2D84-F5DD-4C89-B4C2-9BBB91A52E72}" type="doc">
      <dgm:prSet loTypeId="urn:microsoft.com/office/officeart/2005/8/layout/lProcess2" loCatId="list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09F8F8AE-2D2C-420A-BA9C-9F18CFDCE4C7}">
      <dgm:prSet phldrT="[Text]" custT="1"/>
      <dgm:spPr/>
      <dgm:t>
        <a:bodyPr/>
        <a:lstStyle/>
        <a:p>
          <a:r>
            <a:rPr lang="en-US" altLang="en-US" sz="1800" b="1" dirty="0" smtClean="0">
              <a:solidFill>
                <a:srgbClr val="002060"/>
              </a:solidFill>
              <a:latin typeface="+mn-lt"/>
            </a:rPr>
            <a:t>2030 Energy and Climate Change targets</a:t>
          </a:r>
        </a:p>
        <a:p>
          <a:endParaRPr lang="en-US" sz="1800" dirty="0">
            <a:solidFill>
              <a:srgbClr val="002060"/>
            </a:solidFill>
            <a:latin typeface="+mn-lt"/>
          </a:endParaRPr>
        </a:p>
      </dgm:t>
    </dgm:pt>
    <dgm:pt modelId="{3E02E151-2C0B-4D0F-B104-1E03F046DD1F}" type="parTrans" cxnId="{E049FB39-3CF2-4BAE-A6CA-8F5435B914BA}">
      <dgm:prSet/>
      <dgm:spPr/>
      <dgm:t>
        <a:bodyPr/>
        <a:lstStyle/>
        <a:p>
          <a:endParaRPr lang="en-US"/>
        </a:p>
      </dgm:t>
    </dgm:pt>
    <dgm:pt modelId="{ECDF8060-5466-4B5B-A2C8-44E2262DF3F3}" type="sibTrans" cxnId="{E049FB39-3CF2-4BAE-A6CA-8F5435B914BA}">
      <dgm:prSet/>
      <dgm:spPr/>
      <dgm:t>
        <a:bodyPr/>
        <a:lstStyle/>
        <a:p>
          <a:endParaRPr lang="en-US"/>
        </a:p>
      </dgm:t>
    </dgm:pt>
    <dgm:pt modelId="{CAF4DCC1-CEA5-46FE-B2CD-A726D5539214}">
      <dgm:prSet phldrT="[Text]" custT="1"/>
      <dgm:spPr/>
      <dgm:t>
        <a:bodyPr/>
        <a:lstStyle/>
        <a:p>
          <a:r>
            <a:rPr lang="en-US" altLang="en-US" sz="1800" dirty="0" smtClean="0">
              <a:solidFill>
                <a:schemeClr val="tx1"/>
              </a:solidFill>
            </a:rPr>
            <a:t>40% cuts in greenhouse gas emissions</a:t>
          </a:r>
        </a:p>
      </dgm:t>
    </dgm:pt>
    <dgm:pt modelId="{91148967-8035-4DA7-BB9C-C57F0CAFDB93}" type="parTrans" cxnId="{A819F011-22BD-44B5-8308-62DECDF265BD}">
      <dgm:prSet/>
      <dgm:spPr/>
      <dgm:t>
        <a:bodyPr/>
        <a:lstStyle/>
        <a:p>
          <a:endParaRPr lang="en-US"/>
        </a:p>
      </dgm:t>
    </dgm:pt>
    <dgm:pt modelId="{58C4B526-0128-46E6-86D4-91FDAEB9BF73}" type="sibTrans" cxnId="{A819F011-22BD-44B5-8308-62DECDF265BD}">
      <dgm:prSet/>
      <dgm:spPr/>
      <dgm:t>
        <a:bodyPr/>
        <a:lstStyle/>
        <a:p>
          <a:endParaRPr lang="en-US"/>
        </a:p>
      </dgm:t>
    </dgm:pt>
    <dgm:pt modelId="{DD27C100-A532-4D4C-AD86-84D5D91DD8B4}">
      <dgm:prSet phldrT="[Text]" custT="1"/>
      <dgm:spPr/>
      <dgm:t>
        <a:bodyPr/>
        <a:lstStyle/>
        <a:p>
          <a:r>
            <a:rPr lang="en-US" altLang="en-US" sz="1800" b="1" dirty="0" smtClean="0">
              <a:solidFill>
                <a:srgbClr val="002060"/>
              </a:solidFill>
              <a:latin typeface="+mn-lt"/>
            </a:rPr>
            <a:t>The way forward: </a:t>
          </a:r>
        </a:p>
        <a:p>
          <a:r>
            <a:rPr lang="en-US" altLang="en-US" sz="1800" b="1" dirty="0" smtClean="0">
              <a:solidFill>
                <a:srgbClr val="002060"/>
              </a:solidFill>
              <a:latin typeface="+mn-lt"/>
            </a:rPr>
            <a:t>The Energy Union </a:t>
          </a:r>
        </a:p>
        <a:p>
          <a:endParaRPr lang="en-US" altLang="en-US" sz="1800" b="1" dirty="0">
            <a:solidFill>
              <a:srgbClr val="002060"/>
            </a:solidFill>
            <a:latin typeface="Garamond" pitchFamily="18" charset="0"/>
          </a:endParaRPr>
        </a:p>
      </dgm:t>
    </dgm:pt>
    <dgm:pt modelId="{CD6ED205-15E9-418A-AAB2-43D9D068C676}" type="parTrans" cxnId="{10DB2F4E-3CC4-4AE4-AD4C-92D95E040739}">
      <dgm:prSet/>
      <dgm:spPr/>
      <dgm:t>
        <a:bodyPr/>
        <a:lstStyle/>
        <a:p>
          <a:endParaRPr lang="en-US"/>
        </a:p>
      </dgm:t>
    </dgm:pt>
    <dgm:pt modelId="{B84A7586-974C-4D27-9B29-BFCCD98BE553}" type="sibTrans" cxnId="{10DB2F4E-3CC4-4AE4-AD4C-92D95E040739}">
      <dgm:prSet/>
      <dgm:spPr/>
      <dgm:t>
        <a:bodyPr/>
        <a:lstStyle/>
        <a:p>
          <a:endParaRPr lang="en-US"/>
        </a:p>
      </dgm:t>
    </dgm:pt>
    <dgm:pt modelId="{673C5FB4-ABBF-4B7E-9C62-F16BE23104AE}">
      <dgm:prSet phldrT="[Text]" custT="1"/>
      <dgm:spPr/>
      <dgm:t>
        <a:bodyPr/>
        <a:lstStyle/>
        <a:p>
          <a:r>
            <a:rPr lang="en-US" altLang="ro-RO" sz="1800" dirty="0" smtClean="0">
              <a:solidFill>
                <a:schemeClr val="tx1"/>
              </a:solidFill>
            </a:rPr>
            <a:t>Energy security, solidarity and trust</a:t>
          </a:r>
          <a:endParaRPr lang="en-US" sz="1800" dirty="0">
            <a:solidFill>
              <a:schemeClr val="tx1"/>
            </a:solidFill>
          </a:endParaRPr>
        </a:p>
      </dgm:t>
    </dgm:pt>
    <dgm:pt modelId="{62CB052F-EBD3-46ED-A678-0F10C63B1702}" type="parTrans" cxnId="{2BA9FF28-37B5-4C61-B7DF-1AFDE90708C7}">
      <dgm:prSet/>
      <dgm:spPr/>
      <dgm:t>
        <a:bodyPr/>
        <a:lstStyle/>
        <a:p>
          <a:endParaRPr lang="en-US"/>
        </a:p>
      </dgm:t>
    </dgm:pt>
    <dgm:pt modelId="{25940C5A-D9AC-4128-93D8-0DF45169FFFB}" type="sibTrans" cxnId="{2BA9FF28-37B5-4C61-B7DF-1AFDE90708C7}">
      <dgm:prSet/>
      <dgm:spPr/>
      <dgm:t>
        <a:bodyPr/>
        <a:lstStyle/>
        <a:p>
          <a:endParaRPr lang="en-US"/>
        </a:p>
      </dgm:t>
    </dgm:pt>
    <dgm:pt modelId="{123B0424-FFCE-4321-9826-947AF9E0AA09}">
      <dgm:prSet phldrT="[Text]" custT="1"/>
      <dgm:spPr/>
      <dgm:t>
        <a:bodyPr/>
        <a:lstStyle/>
        <a:p>
          <a:r>
            <a:rPr lang="en-US" altLang="en-US" sz="1800" b="1" dirty="0" smtClean="0">
              <a:solidFill>
                <a:srgbClr val="002060"/>
              </a:solidFill>
              <a:latin typeface="+mn-lt"/>
            </a:rPr>
            <a:t>Paris Climate Agreement – limit global warming to below 2ºC</a:t>
          </a:r>
        </a:p>
        <a:p>
          <a:endParaRPr lang="en-US" altLang="en-US" sz="1800" b="1" dirty="0">
            <a:solidFill>
              <a:srgbClr val="002060"/>
            </a:solidFill>
            <a:latin typeface="Garamond" pitchFamily="18" charset="0"/>
          </a:endParaRPr>
        </a:p>
      </dgm:t>
    </dgm:pt>
    <dgm:pt modelId="{37A5458A-56B4-4C97-86B0-AC186F98EAE9}" type="parTrans" cxnId="{991EC5BA-DB1F-46B3-9DE9-A918F31F7507}">
      <dgm:prSet/>
      <dgm:spPr/>
      <dgm:t>
        <a:bodyPr/>
        <a:lstStyle/>
        <a:p>
          <a:endParaRPr lang="en-US"/>
        </a:p>
      </dgm:t>
    </dgm:pt>
    <dgm:pt modelId="{AF5748F2-4263-4DC7-BC29-6BE2779C2368}" type="sibTrans" cxnId="{991EC5BA-DB1F-46B3-9DE9-A918F31F7507}">
      <dgm:prSet/>
      <dgm:spPr/>
      <dgm:t>
        <a:bodyPr/>
        <a:lstStyle/>
        <a:p>
          <a:endParaRPr lang="en-US"/>
        </a:p>
      </dgm:t>
    </dgm:pt>
    <dgm:pt modelId="{76B3AB3B-9FC7-485C-BAB6-7C18CECAAA59}">
      <dgm:prSet phldrT="[Text]" custT="1"/>
      <dgm:spPr/>
      <dgm:t>
        <a:bodyPr/>
        <a:lstStyle/>
        <a:p>
          <a:r>
            <a:rPr lang="en-US" sz="1700" dirty="0" smtClean="0">
              <a:solidFill>
                <a:schemeClr val="tx1"/>
              </a:solidFill>
            </a:rPr>
            <a:t>“Low-carbon technologies” which include large hydro, nuclear and renewable (including wind, solar, geothermal, and other zero-emission sources of power)</a:t>
          </a:r>
          <a:endParaRPr lang="en-US" sz="1700" dirty="0">
            <a:solidFill>
              <a:schemeClr val="tx1"/>
            </a:solidFill>
          </a:endParaRPr>
        </a:p>
      </dgm:t>
    </dgm:pt>
    <dgm:pt modelId="{8329B7A8-22B8-4029-88D4-1BC8732F1F86}" type="parTrans" cxnId="{1D236000-C51C-4A86-9B8A-82C948080794}">
      <dgm:prSet/>
      <dgm:spPr/>
      <dgm:t>
        <a:bodyPr/>
        <a:lstStyle/>
        <a:p>
          <a:endParaRPr lang="en-US"/>
        </a:p>
      </dgm:t>
    </dgm:pt>
    <dgm:pt modelId="{A50D64E3-FCA5-4E88-B8E8-06F3697E4EA5}" type="sibTrans" cxnId="{1D236000-C51C-4A86-9B8A-82C948080794}">
      <dgm:prSet/>
      <dgm:spPr/>
      <dgm:t>
        <a:bodyPr/>
        <a:lstStyle/>
        <a:p>
          <a:endParaRPr lang="en-US"/>
        </a:p>
      </dgm:t>
    </dgm:pt>
    <dgm:pt modelId="{CE8AD7C5-4ED0-43A3-B85E-D7BFCF06023B}">
      <dgm:prSet custT="1"/>
      <dgm:spPr/>
      <dgm:t>
        <a:bodyPr/>
        <a:lstStyle/>
        <a:p>
          <a:r>
            <a:rPr lang="en-US" altLang="en-US" sz="1800" dirty="0" smtClean="0">
              <a:solidFill>
                <a:schemeClr val="tx1"/>
              </a:solidFill>
            </a:rPr>
            <a:t>EU level target of at least 27% of renewable energy</a:t>
          </a:r>
        </a:p>
      </dgm:t>
    </dgm:pt>
    <dgm:pt modelId="{6FD87272-B905-44DD-985F-72481F5B4E34}" type="parTrans" cxnId="{63DAC769-ED66-425A-A12A-019416877059}">
      <dgm:prSet/>
      <dgm:spPr/>
      <dgm:t>
        <a:bodyPr/>
        <a:lstStyle/>
        <a:p>
          <a:endParaRPr lang="en-US"/>
        </a:p>
      </dgm:t>
    </dgm:pt>
    <dgm:pt modelId="{3FF8627C-5D0E-4AAA-9855-A1EB03EEA273}" type="sibTrans" cxnId="{63DAC769-ED66-425A-A12A-019416877059}">
      <dgm:prSet/>
      <dgm:spPr/>
      <dgm:t>
        <a:bodyPr/>
        <a:lstStyle/>
        <a:p>
          <a:endParaRPr lang="en-US"/>
        </a:p>
      </dgm:t>
    </dgm:pt>
    <dgm:pt modelId="{56253B79-4B0F-4992-B052-42ACB93B6DA8}">
      <dgm:prSet custT="1"/>
      <dgm:spPr/>
      <dgm:t>
        <a:bodyPr/>
        <a:lstStyle/>
        <a:p>
          <a:r>
            <a:rPr lang="en-US" altLang="en-US" sz="1800" dirty="0" smtClean="0">
              <a:solidFill>
                <a:schemeClr val="tx1"/>
              </a:solidFill>
            </a:rPr>
            <a:t>27%  improvement in Energy Efficiency </a:t>
          </a:r>
        </a:p>
      </dgm:t>
    </dgm:pt>
    <dgm:pt modelId="{3854F264-CD85-42C6-A323-EDC05C2494E9}" type="parTrans" cxnId="{FF95D966-AFEC-4A54-9119-269FC4EE0A95}">
      <dgm:prSet/>
      <dgm:spPr/>
      <dgm:t>
        <a:bodyPr/>
        <a:lstStyle/>
        <a:p>
          <a:endParaRPr lang="en-US"/>
        </a:p>
      </dgm:t>
    </dgm:pt>
    <dgm:pt modelId="{CAE40261-09E1-43FF-B494-45B9821377F6}" type="sibTrans" cxnId="{FF95D966-AFEC-4A54-9119-269FC4EE0A95}">
      <dgm:prSet/>
      <dgm:spPr/>
      <dgm:t>
        <a:bodyPr/>
        <a:lstStyle/>
        <a:p>
          <a:endParaRPr lang="en-US"/>
        </a:p>
      </dgm:t>
    </dgm:pt>
    <dgm:pt modelId="{DD822029-0763-496B-ADD2-55D249D66945}">
      <dgm:prSet custT="1"/>
      <dgm:spPr/>
      <dgm:t>
        <a:bodyPr/>
        <a:lstStyle/>
        <a:p>
          <a:r>
            <a:rPr lang="en-US" altLang="ro-RO" sz="1700" dirty="0" smtClean="0">
              <a:solidFill>
                <a:schemeClr val="tx1"/>
              </a:solidFill>
            </a:rPr>
            <a:t>A fully integrated internal energy market</a:t>
          </a:r>
        </a:p>
      </dgm:t>
    </dgm:pt>
    <dgm:pt modelId="{2BED6837-7D6C-4E39-8537-3F3D4B089E84}" type="parTrans" cxnId="{35CFDCF9-B656-4E91-AB7A-F485300DA6A3}">
      <dgm:prSet/>
      <dgm:spPr/>
      <dgm:t>
        <a:bodyPr/>
        <a:lstStyle/>
        <a:p>
          <a:endParaRPr lang="en-US"/>
        </a:p>
      </dgm:t>
    </dgm:pt>
    <dgm:pt modelId="{84002981-2DF4-4F65-ABDD-A4FC3D653CD5}" type="sibTrans" cxnId="{35CFDCF9-B656-4E91-AB7A-F485300DA6A3}">
      <dgm:prSet/>
      <dgm:spPr/>
      <dgm:t>
        <a:bodyPr/>
        <a:lstStyle/>
        <a:p>
          <a:endParaRPr lang="en-US"/>
        </a:p>
      </dgm:t>
    </dgm:pt>
    <dgm:pt modelId="{54E47EFF-7BAA-4D23-94B9-37CECE3A7F87}">
      <dgm:prSet custT="1"/>
      <dgm:spPr/>
      <dgm:t>
        <a:bodyPr/>
        <a:lstStyle/>
        <a:p>
          <a:r>
            <a:rPr lang="en-US" altLang="ro-RO" sz="1800" dirty="0" smtClean="0">
              <a:solidFill>
                <a:schemeClr val="tx1"/>
              </a:solidFill>
            </a:rPr>
            <a:t>Energy efficiency </a:t>
          </a:r>
        </a:p>
      </dgm:t>
    </dgm:pt>
    <dgm:pt modelId="{F1E149C0-3C43-4921-AD57-A37AB15F1EBD}" type="parTrans" cxnId="{86BC5A30-7972-44F1-AE9A-14387CE2760B}">
      <dgm:prSet/>
      <dgm:spPr/>
      <dgm:t>
        <a:bodyPr/>
        <a:lstStyle/>
        <a:p>
          <a:endParaRPr lang="en-US"/>
        </a:p>
      </dgm:t>
    </dgm:pt>
    <dgm:pt modelId="{F529E6B5-8E26-4825-8B28-86A2DAF142B4}" type="sibTrans" cxnId="{86BC5A30-7972-44F1-AE9A-14387CE2760B}">
      <dgm:prSet/>
      <dgm:spPr/>
      <dgm:t>
        <a:bodyPr/>
        <a:lstStyle/>
        <a:p>
          <a:endParaRPr lang="en-US"/>
        </a:p>
      </dgm:t>
    </dgm:pt>
    <dgm:pt modelId="{BC116A23-D478-4E0A-95DE-CBAB4C36B358}">
      <dgm:prSet custT="1"/>
      <dgm:spPr/>
      <dgm:t>
        <a:bodyPr/>
        <a:lstStyle/>
        <a:p>
          <a:r>
            <a:rPr lang="en-US" altLang="ro-RO" sz="1700" dirty="0" smtClean="0">
              <a:solidFill>
                <a:schemeClr val="tx1"/>
              </a:solidFill>
            </a:rPr>
            <a:t>Transition to a long-lasting low-carbon society</a:t>
          </a:r>
        </a:p>
      </dgm:t>
    </dgm:pt>
    <dgm:pt modelId="{F0CC84C9-6B29-46FD-BF1F-029474C8DFFF}" type="parTrans" cxnId="{9CD17FD1-0C67-4470-9C38-C0626F375E66}">
      <dgm:prSet/>
      <dgm:spPr/>
      <dgm:t>
        <a:bodyPr/>
        <a:lstStyle/>
        <a:p>
          <a:endParaRPr lang="en-US"/>
        </a:p>
      </dgm:t>
    </dgm:pt>
    <dgm:pt modelId="{C5492703-5659-4DD5-BDAD-CCB62B35D5DB}" type="sibTrans" cxnId="{9CD17FD1-0C67-4470-9C38-C0626F375E66}">
      <dgm:prSet/>
      <dgm:spPr/>
      <dgm:t>
        <a:bodyPr/>
        <a:lstStyle/>
        <a:p>
          <a:endParaRPr lang="en-US"/>
        </a:p>
      </dgm:t>
    </dgm:pt>
    <dgm:pt modelId="{C79F213F-FA96-453B-8CC3-559D54F289B9}">
      <dgm:prSet custT="1"/>
      <dgm:spPr/>
      <dgm:t>
        <a:bodyPr/>
        <a:lstStyle/>
        <a:p>
          <a:r>
            <a:rPr lang="en-US" altLang="ro-RO" sz="1700" dirty="0" smtClean="0">
              <a:solidFill>
                <a:schemeClr val="tx1"/>
              </a:solidFill>
            </a:rPr>
            <a:t>An Energy Union for Research, Innovation and Competiveness</a:t>
          </a:r>
        </a:p>
      </dgm:t>
    </dgm:pt>
    <dgm:pt modelId="{242735B0-7BED-4BFF-8F0C-B42D654F427E}" type="parTrans" cxnId="{442628CF-B9DC-4881-99EA-05E12563BB94}">
      <dgm:prSet/>
      <dgm:spPr/>
      <dgm:t>
        <a:bodyPr/>
        <a:lstStyle/>
        <a:p>
          <a:endParaRPr lang="en-US"/>
        </a:p>
      </dgm:t>
    </dgm:pt>
    <dgm:pt modelId="{31B841C4-4F89-4745-A215-8AD6C6EBC28E}" type="sibTrans" cxnId="{442628CF-B9DC-4881-99EA-05E12563BB94}">
      <dgm:prSet/>
      <dgm:spPr/>
      <dgm:t>
        <a:bodyPr/>
        <a:lstStyle/>
        <a:p>
          <a:endParaRPr lang="en-US"/>
        </a:p>
      </dgm:t>
    </dgm:pt>
    <dgm:pt modelId="{43980375-A109-4901-A165-641E118E616B}">
      <dgm:prSet custT="1"/>
      <dgm:spPr/>
      <dgm:t>
        <a:bodyPr/>
        <a:lstStyle/>
        <a:p>
          <a:r>
            <a:rPr lang="en-US" sz="1700" dirty="0" smtClean="0">
              <a:solidFill>
                <a:schemeClr val="tx1"/>
              </a:solidFill>
            </a:rPr>
            <a:t>“New renewable energy technologies” which include only wind, solar, geothermal, and other zero emission power sources</a:t>
          </a:r>
        </a:p>
      </dgm:t>
    </dgm:pt>
    <dgm:pt modelId="{4F6FA27A-3BEB-4E72-8DB8-73678BF669E5}" type="parTrans" cxnId="{B8D9A013-3B1A-44C7-9065-3685C5B862F7}">
      <dgm:prSet/>
      <dgm:spPr/>
      <dgm:t>
        <a:bodyPr/>
        <a:lstStyle/>
        <a:p>
          <a:endParaRPr lang="en-US"/>
        </a:p>
      </dgm:t>
    </dgm:pt>
    <dgm:pt modelId="{A38B0D7D-8174-46FA-BC05-FC6362AB566D}" type="sibTrans" cxnId="{B8D9A013-3B1A-44C7-9065-3685C5B862F7}">
      <dgm:prSet/>
      <dgm:spPr/>
      <dgm:t>
        <a:bodyPr/>
        <a:lstStyle/>
        <a:p>
          <a:endParaRPr lang="en-US"/>
        </a:p>
      </dgm:t>
    </dgm:pt>
    <dgm:pt modelId="{A7698F4D-36D4-48CB-83B1-2A5E09F329BA}" type="pres">
      <dgm:prSet presAssocID="{BCCB2D84-F5DD-4C89-B4C2-9BBB91A52E7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738D09-1112-4F8F-A04C-78D046119FAF}" type="pres">
      <dgm:prSet presAssocID="{09F8F8AE-2D2C-420A-BA9C-9F18CFDCE4C7}" presName="compNode" presStyleCnt="0"/>
      <dgm:spPr/>
      <dgm:t>
        <a:bodyPr/>
        <a:lstStyle/>
        <a:p>
          <a:endParaRPr lang="en-US"/>
        </a:p>
      </dgm:t>
    </dgm:pt>
    <dgm:pt modelId="{1A94C368-747B-48F0-AE54-105C5A8E8C20}" type="pres">
      <dgm:prSet presAssocID="{09F8F8AE-2D2C-420A-BA9C-9F18CFDCE4C7}" presName="aNode" presStyleLbl="bgShp" presStyleIdx="0" presStyleCnt="3" custLinFactNeighborX="-38" custLinFactNeighborY="9260"/>
      <dgm:spPr/>
      <dgm:t>
        <a:bodyPr/>
        <a:lstStyle/>
        <a:p>
          <a:endParaRPr lang="en-US"/>
        </a:p>
      </dgm:t>
    </dgm:pt>
    <dgm:pt modelId="{E5F05D5C-F752-4A04-89A8-D79A74540EE7}" type="pres">
      <dgm:prSet presAssocID="{09F8F8AE-2D2C-420A-BA9C-9F18CFDCE4C7}" presName="textNode" presStyleLbl="bgShp" presStyleIdx="0" presStyleCnt="3"/>
      <dgm:spPr/>
      <dgm:t>
        <a:bodyPr/>
        <a:lstStyle/>
        <a:p>
          <a:endParaRPr lang="en-US"/>
        </a:p>
      </dgm:t>
    </dgm:pt>
    <dgm:pt modelId="{E466907C-15B8-4AFA-B899-6113891E097C}" type="pres">
      <dgm:prSet presAssocID="{09F8F8AE-2D2C-420A-BA9C-9F18CFDCE4C7}" presName="compChildNode" presStyleCnt="0"/>
      <dgm:spPr/>
      <dgm:t>
        <a:bodyPr/>
        <a:lstStyle/>
        <a:p>
          <a:endParaRPr lang="en-US"/>
        </a:p>
      </dgm:t>
    </dgm:pt>
    <dgm:pt modelId="{83E24FF3-38DB-4BC5-9E25-262C3C905A4E}" type="pres">
      <dgm:prSet presAssocID="{09F8F8AE-2D2C-420A-BA9C-9F18CFDCE4C7}" presName="theInnerList" presStyleCnt="0"/>
      <dgm:spPr/>
      <dgm:t>
        <a:bodyPr/>
        <a:lstStyle/>
        <a:p>
          <a:endParaRPr lang="en-US"/>
        </a:p>
      </dgm:t>
    </dgm:pt>
    <dgm:pt modelId="{B1F2C312-471C-48A9-AA27-6B55DDC796CA}" type="pres">
      <dgm:prSet presAssocID="{CAF4DCC1-CEA5-46FE-B2CD-A726D5539214}" presName="childNode" presStyleLbl="node1" presStyleIdx="0" presStyleCnt="10" custLinFactY="-43089" custLinFactNeighborX="164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1CD2B-C38C-48CC-983A-EF4A117B29FA}" type="pres">
      <dgm:prSet presAssocID="{CAF4DCC1-CEA5-46FE-B2CD-A726D5539214}" presName="aSpace2" presStyleCnt="0"/>
      <dgm:spPr/>
      <dgm:t>
        <a:bodyPr/>
        <a:lstStyle/>
        <a:p>
          <a:endParaRPr lang="en-US"/>
        </a:p>
      </dgm:t>
    </dgm:pt>
    <dgm:pt modelId="{25A39FC6-13EB-4106-89D0-D52FD571E90F}" type="pres">
      <dgm:prSet presAssocID="{CE8AD7C5-4ED0-43A3-B85E-D7BFCF06023B}" presName="childNode" presStyleLbl="node1" presStyleIdx="1" presStyleCnt="10" custLinFactY="-32776" custLinFactNeighborX="164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3CBAFE-11D5-476D-8100-B82564C17083}" type="pres">
      <dgm:prSet presAssocID="{CE8AD7C5-4ED0-43A3-B85E-D7BFCF06023B}" presName="aSpace2" presStyleCnt="0"/>
      <dgm:spPr/>
      <dgm:t>
        <a:bodyPr/>
        <a:lstStyle/>
        <a:p>
          <a:endParaRPr lang="en-US"/>
        </a:p>
      </dgm:t>
    </dgm:pt>
    <dgm:pt modelId="{4B3D8A1D-E814-4566-8E9B-9C3295BD0B04}" type="pres">
      <dgm:prSet presAssocID="{56253B79-4B0F-4992-B052-42ACB93B6DA8}" presName="childNode" presStyleLbl="node1" presStyleIdx="2" presStyleCnt="10" custLinFactY="-6751" custLinFactNeighborX="164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1F932-5D59-4698-A9EA-34FCC5D44B38}" type="pres">
      <dgm:prSet presAssocID="{09F8F8AE-2D2C-420A-BA9C-9F18CFDCE4C7}" presName="aSpace" presStyleCnt="0"/>
      <dgm:spPr/>
      <dgm:t>
        <a:bodyPr/>
        <a:lstStyle/>
        <a:p>
          <a:endParaRPr lang="en-US"/>
        </a:p>
      </dgm:t>
    </dgm:pt>
    <dgm:pt modelId="{D2C1E34D-D578-4C41-8234-0E357615157E}" type="pres">
      <dgm:prSet presAssocID="{DD27C100-A532-4D4C-AD86-84D5D91DD8B4}" presName="compNode" presStyleCnt="0"/>
      <dgm:spPr/>
      <dgm:t>
        <a:bodyPr/>
        <a:lstStyle/>
        <a:p>
          <a:endParaRPr lang="en-US"/>
        </a:p>
      </dgm:t>
    </dgm:pt>
    <dgm:pt modelId="{3A153684-460E-4C6F-B67A-8D5DCDB5FD2C}" type="pres">
      <dgm:prSet presAssocID="{DD27C100-A532-4D4C-AD86-84D5D91DD8B4}" presName="aNode" presStyleLbl="bgShp" presStyleIdx="1" presStyleCnt="3" custLinFactNeighborX="2824" custLinFactNeighborY="-455"/>
      <dgm:spPr/>
      <dgm:t>
        <a:bodyPr/>
        <a:lstStyle/>
        <a:p>
          <a:endParaRPr lang="en-US"/>
        </a:p>
      </dgm:t>
    </dgm:pt>
    <dgm:pt modelId="{1CF254C0-816B-44DC-8666-ACBBDD586DEA}" type="pres">
      <dgm:prSet presAssocID="{DD27C100-A532-4D4C-AD86-84D5D91DD8B4}" presName="textNode" presStyleLbl="bgShp" presStyleIdx="1" presStyleCnt="3"/>
      <dgm:spPr/>
      <dgm:t>
        <a:bodyPr/>
        <a:lstStyle/>
        <a:p>
          <a:endParaRPr lang="en-US"/>
        </a:p>
      </dgm:t>
    </dgm:pt>
    <dgm:pt modelId="{341E9FB4-35AD-44F4-9F96-59A2BDC4AAD3}" type="pres">
      <dgm:prSet presAssocID="{DD27C100-A532-4D4C-AD86-84D5D91DD8B4}" presName="compChildNode" presStyleCnt="0"/>
      <dgm:spPr/>
      <dgm:t>
        <a:bodyPr/>
        <a:lstStyle/>
        <a:p>
          <a:endParaRPr lang="en-US"/>
        </a:p>
      </dgm:t>
    </dgm:pt>
    <dgm:pt modelId="{05EA3F78-F3DC-4C82-AE20-F32E7C50EF7B}" type="pres">
      <dgm:prSet presAssocID="{DD27C100-A532-4D4C-AD86-84D5D91DD8B4}" presName="theInnerList" presStyleCnt="0"/>
      <dgm:spPr/>
      <dgm:t>
        <a:bodyPr/>
        <a:lstStyle/>
        <a:p>
          <a:endParaRPr lang="en-US"/>
        </a:p>
      </dgm:t>
    </dgm:pt>
    <dgm:pt modelId="{DB55652F-3A97-4865-9389-DDA5C3658F85}" type="pres">
      <dgm:prSet presAssocID="{673C5FB4-ABBF-4B7E-9C62-F16BE23104AE}" presName="childNode" presStyleLbl="node1" presStyleIdx="3" presStyleCnt="10" custScaleY="158125" custLinFactY="-100000" custLinFactNeighborX="2100" custLinFactNeighborY="-172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1D839-CBDF-4420-A0B4-46FDFEE09CC0}" type="pres">
      <dgm:prSet presAssocID="{673C5FB4-ABBF-4B7E-9C62-F16BE23104AE}" presName="aSpace2" presStyleCnt="0"/>
      <dgm:spPr/>
      <dgm:t>
        <a:bodyPr/>
        <a:lstStyle/>
        <a:p>
          <a:endParaRPr lang="en-US"/>
        </a:p>
      </dgm:t>
    </dgm:pt>
    <dgm:pt modelId="{08DF45BD-6546-4844-A37F-0CD7D9F999A9}" type="pres">
      <dgm:prSet presAssocID="{DD822029-0763-496B-ADD2-55D249D66945}" presName="childNode" presStyleLbl="node1" presStyleIdx="4" presStyleCnt="10" custScaleY="194103" custLinFactY="-80987" custLinFactNeighborX="21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6793A-6C78-4DF8-858B-9D0C8C6C28BB}" type="pres">
      <dgm:prSet presAssocID="{DD822029-0763-496B-ADD2-55D249D66945}" presName="aSpace2" presStyleCnt="0"/>
      <dgm:spPr/>
      <dgm:t>
        <a:bodyPr/>
        <a:lstStyle/>
        <a:p>
          <a:endParaRPr lang="en-US"/>
        </a:p>
      </dgm:t>
    </dgm:pt>
    <dgm:pt modelId="{A023A497-0700-41CC-981E-69CA5BD29386}" type="pres">
      <dgm:prSet presAssocID="{54E47EFF-7BAA-4D23-94B9-37CECE3A7F87}" presName="childNode" presStyleLbl="node1" presStyleIdx="5" presStyleCnt="10" custScaleY="193745" custLinFactY="-77134" custLinFactNeighborX="21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2DB42-7C20-4CAD-9738-6A5546B471AD}" type="pres">
      <dgm:prSet presAssocID="{54E47EFF-7BAA-4D23-94B9-37CECE3A7F87}" presName="aSpace2" presStyleCnt="0"/>
      <dgm:spPr/>
      <dgm:t>
        <a:bodyPr/>
        <a:lstStyle/>
        <a:p>
          <a:endParaRPr lang="en-US"/>
        </a:p>
      </dgm:t>
    </dgm:pt>
    <dgm:pt modelId="{DBD8D404-6E64-4627-9FB1-8FF348A0541D}" type="pres">
      <dgm:prSet presAssocID="{BC116A23-D478-4E0A-95DE-CBAB4C36B358}" presName="childNode" presStyleLbl="node1" presStyleIdx="6" presStyleCnt="10" custScaleY="207191" custLinFactY="-59458" custLinFactNeighborX="21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E3108-70AD-4118-B3D3-75CE6DDEF28E}" type="pres">
      <dgm:prSet presAssocID="{BC116A23-D478-4E0A-95DE-CBAB4C36B358}" presName="aSpace2" presStyleCnt="0"/>
      <dgm:spPr/>
      <dgm:t>
        <a:bodyPr/>
        <a:lstStyle/>
        <a:p>
          <a:endParaRPr lang="en-US"/>
        </a:p>
      </dgm:t>
    </dgm:pt>
    <dgm:pt modelId="{505F17A4-2A8F-406B-A4F7-B65D8B0C5076}" type="pres">
      <dgm:prSet presAssocID="{C79F213F-FA96-453B-8CC3-559D54F289B9}" presName="childNode" presStyleLbl="node1" presStyleIdx="7" presStyleCnt="10" custScaleY="244767" custLinFactY="-30395" custLinFactNeighborX="21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91527-1B1C-45E2-9002-17F74AAC34EA}" type="pres">
      <dgm:prSet presAssocID="{DD27C100-A532-4D4C-AD86-84D5D91DD8B4}" presName="aSpace" presStyleCnt="0"/>
      <dgm:spPr/>
      <dgm:t>
        <a:bodyPr/>
        <a:lstStyle/>
        <a:p>
          <a:endParaRPr lang="en-US"/>
        </a:p>
      </dgm:t>
    </dgm:pt>
    <dgm:pt modelId="{BB2AFCD8-EC64-46F4-876C-6811B542BA2D}" type="pres">
      <dgm:prSet presAssocID="{123B0424-FFCE-4321-9826-947AF9E0AA09}" presName="compNode" presStyleCnt="0"/>
      <dgm:spPr/>
      <dgm:t>
        <a:bodyPr/>
        <a:lstStyle/>
        <a:p>
          <a:endParaRPr lang="en-US"/>
        </a:p>
      </dgm:t>
    </dgm:pt>
    <dgm:pt modelId="{B26494DA-3364-42F3-B409-3C0F25061A1A}" type="pres">
      <dgm:prSet presAssocID="{123B0424-FFCE-4321-9826-947AF9E0AA09}" presName="aNode" presStyleLbl="bgShp" presStyleIdx="2" presStyleCnt="3"/>
      <dgm:spPr/>
      <dgm:t>
        <a:bodyPr/>
        <a:lstStyle/>
        <a:p>
          <a:endParaRPr lang="en-US"/>
        </a:p>
      </dgm:t>
    </dgm:pt>
    <dgm:pt modelId="{47F41C77-3449-477D-8CAF-AE6795FDDAD7}" type="pres">
      <dgm:prSet presAssocID="{123B0424-FFCE-4321-9826-947AF9E0AA09}" presName="textNode" presStyleLbl="bgShp" presStyleIdx="2" presStyleCnt="3"/>
      <dgm:spPr/>
      <dgm:t>
        <a:bodyPr/>
        <a:lstStyle/>
        <a:p>
          <a:endParaRPr lang="en-US"/>
        </a:p>
      </dgm:t>
    </dgm:pt>
    <dgm:pt modelId="{6480A4A3-3204-42F1-B0ED-EE25BBC5016C}" type="pres">
      <dgm:prSet presAssocID="{123B0424-FFCE-4321-9826-947AF9E0AA09}" presName="compChildNode" presStyleCnt="0"/>
      <dgm:spPr/>
      <dgm:t>
        <a:bodyPr/>
        <a:lstStyle/>
        <a:p>
          <a:endParaRPr lang="en-US"/>
        </a:p>
      </dgm:t>
    </dgm:pt>
    <dgm:pt modelId="{44BED732-F813-48FF-9EEB-C0EA78B4DDBD}" type="pres">
      <dgm:prSet presAssocID="{123B0424-FFCE-4321-9826-947AF9E0AA09}" presName="theInnerList" presStyleCnt="0"/>
      <dgm:spPr/>
      <dgm:t>
        <a:bodyPr/>
        <a:lstStyle/>
        <a:p>
          <a:endParaRPr lang="en-US"/>
        </a:p>
      </dgm:t>
    </dgm:pt>
    <dgm:pt modelId="{C8BF16B6-C0BE-4FA7-80AB-9DABE158E74D}" type="pres">
      <dgm:prSet presAssocID="{76B3AB3B-9FC7-485C-BAB6-7C18CECAAA59}" presName="childNode" presStyleLbl="node1" presStyleIdx="8" presStyleCnt="10" custScaleX="113240" custScaleY="2000000" custLinFactY="-218886" custLinFactNeighborX="116" custLinFactNeighborY="-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765EB-3C84-41D1-B8BA-56D9F0885608}" type="pres">
      <dgm:prSet presAssocID="{76B3AB3B-9FC7-485C-BAB6-7C18CECAAA59}" presName="aSpace2" presStyleCnt="0"/>
      <dgm:spPr/>
      <dgm:t>
        <a:bodyPr/>
        <a:lstStyle/>
        <a:p>
          <a:endParaRPr lang="en-US"/>
        </a:p>
      </dgm:t>
    </dgm:pt>
    <dgm:pt modelId="{6B74C063-4578-4629-B939-0C23832B24B3}" type="pres">
      <dgm:prSet presAssocID="{43980375-A109-4901-A165-641E118E616B}" presName="childNode" presStyleLbl="node1" presStyleIdx="9" presStyleCnt="10" custScaleX="119544" custScaleY="1106936" custLinFactY="-80154" custLinFactNeighborX="344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69BE1E-F90E-48D1-B8E4-E3FA82CA20B3}" type="presOf" srcId="{123B0424-FFCE-4321-9826-947AF9E0AA09}" destId="{47F41C77-3449-477D-8CAF-AE6795FDDAD7}" srcOrd="1" destOrd="0" presId="urn:microsoft.com/office/officeart/2005/8/layout/lProcess2"/>
    <dgm:cxn modelId="{442628CF-B9DC-4881-99EA-05E12563BB94}" srcId="{DD27C100-A532-4D4C-AD86-84D5D91DD8B4}" destId="{C79F213F-FA96-453B-8CC3-559D54F289B9}" srcOrd="4" destOrd="0" parTransId="{242735B0-7BED-4BFF-8F0C-B42D654F427E}" sibTransId="{31B841C4-4F89-4745-A215-8AD6C6EBC28E}"/>
    <dgm:cxn modelId="{35CFDCF9-B656-4E91-AB7A-F485300DA6A3}" srcId="{DD27C100-A532-4D4C-AD86-84D5D91DD8B4}" destId="{DD822029-0763-496B-ADD2-55D249D66945}" srcOrd="1" destOrd="0" parTransId="{2BED6837-7D6C-4E39-8537-3F3D4B089E84}" sibTransId="{84002981-2DF4-4F65-ABDD-A4FC3D653CD5}"/>
    <dgm:cxn modelId="{B8D9A013-3B1A-44C7-9065-3685C5B862F7}" srcId="{123B0424-FFCE-4321-9826-947AF9E0AA09}" destId="{43980375-A109-4901-A165-641E118E616B}" srcOrd="1" destOrd="0" parTransId="{4F6FA27A-3BEB-4E72-8DB8-73678BF669E5}" sibTransId="{A38B0D7D-8174-46FA-BC05-FC6362AB566D}"/>
    <dgm:cxn modelId="{B74D95D0-A96B-4148-B05E-71441C8B216A}" type="presOf" srcId="{09F8F8AE-2D2C-420A-BA9C-9F18CFDCE4C7}" destId="{1A94C368-747B-48F0-AE54-105C5A8E8C20}" srcOrd="0" destOrd="0" presId="urn:microsoft.com/office/officeart/2005/8/layout/lProcess2"/>
    <dgm:cxn modelId="{D0585F3D-24FC-44E6-8E92-7E94D132475F}" type="presOf" srcId="{CAF4DCC1-CEA5-46FE-B2CD-A726D5539214}" destId="{B1F2C312-471C-48A9-AA27-6B55DDC796CA}" srcOrd="0" destOrd="0" presId="urn:microsoft.com/office/officeart/2005/8/layout/lProcess2"/>
    <dgm:cxn modelId="{10DB2F4E-3CC4-4AE4-AD4C-92D95E040739}" srcId="{BCCB2D84-F5DD-4C89-B4C2-9BBB91A52E72}" destId="{DD27C100-A532-4D4C-AD86-84D5D91DD8B4}" srcOrd="1" destOrd="0" parTransId="{CD6ED205-15E9-418A-AAB2-43D9D068C676}" sibTransId="{B84A7586-974C-4D27-9B29-BFCCD98BE553}"/>
    <dgm:cxn modelId="{86BC5A30-7972-44F1-AE9A-14387CE2760B}" srcId="{DD27C100-A532-4D4C-AD86-84D5D91DD8B4}" destId="{54E47EFF-7BAA-4D23-94B9-37CECE3A7F87}" srcOrd="2" destOrd="0" parTransId="{F1E149C0-3C43-4921-AD57-A37AB15F1EBD}" sibTransId="{F529E6B5-8E26-4825-8B28-86A2DAF142B4}"/>
    <dgm:cxn modelId="{34739677-A2AF-435A-BC01-2E734CA14943}" type="presOf" srcId="{76B3AB3B-9FC7-485C-BAB6-7C18CECAAA59}" destId="{C8BF16B6-C0BE-4FA7-80AB-9DABE158E74D}" srcOrd="0" destOrd="0" presId="urn:microsoft.com/office/officeart/2005/8/layout/lProcess2"/>
    <dgm:cxn modelId="{2BA9FF28-37B5-4C61-B7DF-1AFDE90708C7}" srcId="{DD27C100-A532-4D4C-AD86-84D5D91DD8B4}" destId="{673C5FB4-ABBF-4B7E-9C62-F16BE23104AE}" srcOrd="0" destOrd="0" parTransId="{62CB052F-EBD3-46ED-A678-0F10C63B1702}" sibTransId="{25940C5A-D9AC-4128-93D8-0DF45169FFFB}"/>
    <dgm:cxn modelId="{FF95D966-AFEC-4A54-9119-269FC4EE0A95}" srcId="{09F8F8AE-2D2C-420A-BA9C-9F18CFDCE4C7}" destId="{56253B79-4B0F-4992-B052-42ACB93B6DA8}" srcOrd="2" destOrd="0" parTransId="{3854F264-CD85-42C6-A323-EDC05C2494E9}" sibTransId="{CAE40261-09E1-43FF-B494-45B9821377F6}"/>
    <dgm:cxn modelId="{B69989A2-B191-44A2-80AC-DBE8E6B77517}" type="presOf" srcId="{673C5FB4-ABBF-4B7E-9C62-F16BE23104AE}" destId="{DB55652F-3A97-4865-9389-DDA5C3658F85}" srcOrd="0" destOrd="0" presId="urn:microsoft.com/office/officeart/2005/8/layout/lProcess2"/>
    <dgm:cxn modelId="{3F7B8B86-F855-49C5-B4DE-85AE08A2C00A}" type="presOf" srcId="{BC116A23-D478-4E0A-95DE-CBAB4C36B358}" destId="{DBD8D404-6E64-4627-9FB1-8FF348A0541D}" srcOrd="0" destOrd="0" presId="urn:microsoft.com/office/officeart/2005/8/layout/lProcess2"/>
    <dgm:cxn modelId="{9CD17FD1-0C67-4470-9C38-C0626F375E66}" srcId="{DD27C100-A532-4D4C-AD86-84D5D91DD8B4}" destId="{BC116A23-D478-4E0A-95DE-CBAB4C36B358}" srcOrd="3" destOrd="0" parTransId="{F0CC84C9-6B29-46FD-BF1F-029474C8DFFF}" sibTransId="{C5492703-5659-4DD5-BDAD-CCB62B35D5DB}"/>
    <dgm:cxn modelId="{0CFE975F-4D33-4B5C-BD26-25ED64E96323}" type="presOf" srcId="{123B0424-FFCE-4321-9826-947AF9E0AA09}" destId="{B26494DA-3364-42F3-B409-3C0F25061A1A}" srcOrd="0" destOrd="0" presId="urn:microsoft.com/office/officeart/2005/8/layout/lProcess2"/>
    <dgm:cxn modelId="{2589AE30-C3FD-4C80-8AF4-7E3081EE3FA7}" type="presOf" srcId="{09F8F8AE-2D2C-420A-BA9C-9F18CFDCE4C7}" destId="{E5F05D5C-F752-4A04-89A8-D79A74540EE7}" srcOrd="1" destOrd="0" presId="urn:microsoft.com/office/officeart/2005/8/layout/lProcess2"/>
    <dgm:cxn modelId="{991EC5BA-DB1F-46B3-9DE9-A918F31F7507}" srcId="{BCCB2D84-F5DD-4C89-B4C2-9BBB91A52E72}" destId="{123B0424-FFCE-4321-9826-947AF9E0AA09}" srcOrd="2" destOrd="0" parTransId="{37A5458A-56B4-4C97-86B0-AC186F98EAE9}" sibTransId="{AF5748F2-4263-4DC7-BC29-6BE2779C2368}"/>
    <dgm:cxn modelId="{7E1DD49C-A95B-42DA-8F2B-3EC59948EC8A}" type="presOf" srcId="{CE8AD7C5-4ED0-43A3-B85E-D7BFCF06023B}" destId="{25A39FC6-13EB-4106-89D0-D52FD571E90F}" srcOrd="0" destOrd="0" presId="urn:microsoft.com/office/officeart/2005/8/layout/lProcess2"/>
    <dgm:cxn modelId="{A819F011-22BD-44B5-8308-62DECDF265BD}" srcId="{09F8F8AE-2D2C-420A-BA9C-9F18CFDCE4C7}" destId="{CAF4DCC1-CEA5-46FE-B2CD-A726D5539214}" srcOrd="0" destOrd="0" parTransId="{91148967-8035-4DA7-BB9C-C57F0CAFDB93}" sibTransId="{58C4B526-0128-46E6-86D4-91FDAEB9BF73}"/>
    <dgm:cxn modelId="{576F4FC9-C4D6-4CAC-B2E0-9EBC32EC3976}" type="presOf" srcId="{DD27C100-A532-4D4C-AD86-84D5D91DD8B4}" destId="{1CF254C0-816B-44DC-8666-ACBBDD586DEA}" srcOrd="1" destOrd="0" presId="urn:microsoft.com/office/officeart/2005/8/layout/lProcess2"/>
    <dgm:cxn modelId="{1D236000-C51C-4A86-9B8A-82C948080794}" srcId="{123B0424-FFCE-4321-9826-947AF9E0AA09}" destId="{76B3AB3B-9FC7-485C-BAB6-7C18CECAAA59}" srcOrd="0" destOrd="0" parTransId="{8329B7A8-22B8-4029-88D4-1BC8732F1F86}" sibTransId="{A50D64E3-FCA5-4E88-B8E8-06F3697E4EA5}"/>
    <dgm:cxn modelId="{1FD6C8FF-58B5-473C-883C-FA0428691DD7}" type="presOf" srcId="{43980375-A109-4901-A165-641E118E616B}" destId="{6B74C063-4578-4629-B939-0C23832B24B3}" srcOrd="0" destOrd="0" presId="urn:microsoft.com/office/officeart/2005/8/layout/lProcess2"/>
    <dgm:cxn modelId="{E049FB39-3CF2-4BAE-A6CA-8F5435B914BA}" srcId="{BCCB2D84-F5DD-4C89-B4C2-9BBB91A52E72}" destId="{09F8F8AE-2D2C-420A-BA9C-9F18CFDCE4C7}" srcOrd="0" destOrd="0" parTransId="{3E02E151-2C0B-4D0F-B104-1E03F046DD1F}" sibTransId="{ECDF8060-5466-4B5B-A2C8-44E2262DF3F3}"/>
    <dgm:cxn modelId="{CB69EA25-42DE-4B76-A2F8-03A1857E5022}" type="presOf" srcId="{DD822029-0763-496B-ADD2-55D249D66945}" destId="{08DF45BD-6546-4844-A37F-0CD7D9F999A9}" srcOrd="0" destOrd="0" presId="urn:microsoft.com/office/officeart/2005/8/layout/lProcess2"/>
    <dgm:cxn modelId="{63DAC769-ED66-425A-A12A-019416877059}" srcId="{09F8F8AE-2D2C-420A-BA9C-9F18CFDCE4C7}" destId="{CE8AD7C5-4ED0-43A3-B85E-D7BFCF06023B}" srcOrd="1" destOrd="0" parTransId="{6FD87272-B905-44DD-985F-72481F5B4E34}" sibTransId="{3FF8627C-5D0E-4AAA-9855-A1EB03EEA273}"/>
    <dgm:cxn modelId="{EA7A058B-EC02-4B74-B8A3-08FCFC0BA7F2}" type="presOf" srcId="{54E47EFF-7BAA-4D23-94B9-37CECE3A7F87}" destId="{A023A497-0700-41CC-981E-69CA5BD29386}" srcOrd="0" destOrd="0" presId="urn:microsoft.com/office/officeart/2005/8/layout/lProcess2"/>
    <dgm:cxn modelId="{9EC7C345-0907-440D-A026-06DF5E4DE9B5}" type="presOf" srcId="{BCCB2D84-F5DD-4C89-B4C2-9BBB91A52E72}" destId="{A7698F4D-36D4-48CB-83B1-2A5E09F329BA}" srcOrd="0" destOrd="0" presId="urn:microsoft.com/office/officeart/2005/8/layout/lProcess2"/>
    <dgm:cxn modelId="{F9CA5A69-52DD-4D0E-B57C-2CD83B26E068}" type="presOf" srcId="{C79F213F-FA96-453B-8CC3-559D54F289B9}" destId="{505F17A4-2A8F-406B-A4F7-B65D8B0C5076}" srcOrd="0" destOrd="0" presId="urn:microsoft.com/office/officeart/2005/8/layout/lProcess2"/>
    <dgm:cxn modelId="{9AE90F9B-F193-4768-B590-F8E7E5C8AA25}" type="presOf" srcId="{DD27C100-A532-4D4C-AD86-84D5D91DD8B4}" destId="{3A153684-460E-4C6F-B67A-8D5DCDB5FD2C}" srcOrd="0" destOrd="0" presId="urn:microsoft.com/office/officeart/2005/8/layout/lProcess2"/>
    <dgm:cxn modelId="{8A881ACF-EBE7-48F6-941A-E22C2086146C}" type="presOf" srcId="{56253B79-4B0F-4992-B052-42ACB93B6DA8}" destId="{4B3D8A1D-E814-4566-8E9B-9C3295BD0B04}" srcOrd="0" destOrd="0" presId="urn:microsoft.com/office/officeart/2005/8/layout/lProcess2"/>
    <dgm:cxn modelId="{308A0E2C-EA31-45EE-989A-45C52DEF857D}" type="presParOf" srcId="{A7698F4D-36D4-48CB-83B1-2A5E09F329BA}" destId="{52738D09-1112-4F8F-A04C-78D046119FAF}" srcOrd="0" destOrd="0" presId="urn:microsoft.com/office/officeart/2005/8/layout/lProcess2"/>
    <dgm:cxn modelId="{E692DF1C-1A08-4B8F-BE34-91D8C5CA3152}" type="presParOf" srcId="{52738D09-1112-4F8F-A04C-78D046119FAF}" destId="{1A94C368-747B-48F0-AE54-105C5A8E8C20}" srcOrd="0" destOrd="0" presId="urn:microsoft.com/office/officeart/2005/8/layout/lProcess2"/>
    <dgm:cxn modelId="{49DD2065-A699-4539-BD11-C7F7CB6201CD}" type="presParOf" srcId="{52738D09-1112-4F8F-A04C-78D046119FAF}" destId="{E5F05D5C-F752-4A04-89A8-D79A74540EE7}" srcOrd="1" destOrd="0" presId="urn:microsoft.com/office/officeart/2005/8/layout/lProcess2"/>
    <dgm:cxn modelId="{5274F17C-F958-45F5-B41D-12DF89B5FC2A}" type="presParOf" srcId="{52738D09-1112-4F8F-A04C-78D046119FAF}" destId="{E466907C-15B8-4AFA-B899-6113891E097C}" srcOrd="2" destOrd="0" presId="urn:microsoft.com/office/officeart/2005/8/layout/lProcess2"/>
    <dgm:cxn modelId="{159652BF-5758-445C-999A-D7D547960B05}" type="presParOf" srcId="{E466907C-15B8-4AFA-B899-6113891E097C}" destId="{83E24FF3-38DB-4BC5-9E25-262C3C905A4E}" srcOrd="0" destOrd="0" presId="urn:microsoft.com/office/officeart/2005/8/layout/lProcess2"/>
    <dgm:cxn modelId="{5AB7F539-A3EA-4B8D-B797-87812DC5B2DA}" type="presParOf" srcId="{83E24FF3-38DB-4BC5-9E25-262C3C905A4E}" destId="{B1F2C312-471C-48A9-AA27-6B55DDC796CA}" srcOrd="0" destOrd="0" presId="urn:microsoft.com/office/officeart/2005/8/layout/lProcess2"/>
    <dgm:cxn modelId="{EC001BA1-35E2-4586-B399-DCDD7E724D9F}" type="presParOf" srcId="{83E24FF3-38DB-4BC5-9E25-262C3C905A4E}" destId="{ECC1CD2B-C38C-48CC-983A-EF4A117B29FA}" srcOrd="1" destOrd="0" presId="urn:microsoft.com/office/officeart/2005/8/layout/lProcess2"/>
    <dgm:cxn modelId="{95CACD78-8F5C-4726-8C59-07FF632C4D46}" type="presParOf" srcId="{83E24FF3-38DB-4BC5-9E25-262C3C905A4E}" destId="{25A39FC6-13EB-4106-89D0-D52FD571E90F}" srcOrd="2" destOrd="0" presId="urn:microsoft.com/office/officeart/2005/8/layout/lProcess2"/>
    <dgm:cxn modelId="{1769316F-87AB-4A9A-BF9E-BC2BB8A66233}" type="presParOf" srcId="{83E24FF3-38DB-4BC5-9E25-262C3C905A4E}" destId="{E03CBAFE-11D5-476D-8100-B82564C17083}" srcOrd="3" destOrd="0" presId="urn:microsoft.com/office/officeart/2005/8/layout/lProcess2"/>
    <dgm:cxn modelId="{B41F89B6-C08D-4A82-83EF-B66DE9F8A5B5}" type="presParOf" srcId="{83E24FF3-38DB-4BC5-9E25-262C3C905A4E}" destId="{4B3D8A1D-E814-4566-8E9B-9C3295BD0B04}" srcOrd="4" destOrd="0" presId="urn:microsoft.com/office/officeart/2005/8/layout/lProcess2"/>
    <dgm:cxn modelId="{6F82CA68-6669-43E5-8055-7FB9BA6EA738}" type="presParOf" srcId="{A7698F4D-36D4-48CB-83B1-2A5E09F329BA}" destId="{8321F932-5D59-4698-A9EA-34FCC5D44B38}" srcOrd="1" destOrd="0" presId="urn:microsoft.com/office/officeart/2005/8/layout/lProcess2"/>
    <dgm:cxn modelId="{2EAC7318-FCFB-49FD-8549-233FF5D4C8DB}" type="presParOf" srcId="{A7698F4D-36D4-48CB-83B1-2A5E09F329BA}" destId="{D2C1E34D-D578-4C41-8234-0E357615157E}" srcOrd="2" destOrd="0" presId="urn:microsoft.com/office/officeart/2005/8/layout/lProcess2"/>
    <dgm:cxn modelId="{AB5C77E0-B95E-4CDA-8274-1E97CD07F608}" type="presParOf" srcId="{D2C1E34D-D578-4C41-8234-0E357615157E}" destId="{3A153684-460E-4C6F-B67A-8D5DCDB5FD2C}" srcOrd="0" destOrd="0" presId="urn:microsoft.com/office/officeart/2005/8/layout/lProcess2"/>
    <dgm:cxn modelId="{E1E805C4-AE7C-4A67-A7CE-6EB793B98E31}" type="presParOf" srcId="{D2C1E34D-D578-4C41-8234-0E357615157E}" destId="{1CF254C0-816B-44DC-8666-ACBBDD586DEA}" srcOrd="1" destOrd="0" presId="urn:microsoft.com/office/officeart/2005/8/layout/lProcess2"/>
    <dgm:cxn modelId="{5166060E-6039-4C6C-970A-9A2B3973CA68}" type="presParOf" srcId="{D2C1E34D-D578-4C41-8234-0E357615157E}" destId="{341E9FB4-35AD-44F4-9F96-59A2BDC4AAD3}" srcOrd="2" destOrd="0" presId="urn:microsoft.com/office/officeart/2005/8/layout/lProcess2"/>
    <dgm:cxn modelId="{FE42F20D-6EF9-4DBF-9CC0-ECA73BFB287E}" type="presParOf" srcId="{341E9FB4-35AD-44F4-9F96-59A2BDC4AAD3}" destId="{05EA3F78-F3DC-4C82-AE20-F32E7C50EF7B}" srcOrd="0" destOrd="0" presId="urn:microsoft.com/office/officeart/2005/8/layout/lProcess2"/>
    <dgm:cxn modelId="{690FDC7B-CB48-4106-B08B-0AF925126E08}" type="presParOf" srcId="{05EA3F78-F3DC-4C82-AE20-F32E7C50EF7B}" destId="{DB55652F-3A97-4865-9389-DDA5C3658F85}" srcOrd="0" destOrd="0" presId="urn:microsoft.com/office/officeart/2005/8/layout/lProcess2"/>
    <dgm:cxn modelId="{D5F9D856-0E20-4F15-AED6-F3B09DAA7BD0}" type="presParOf" srcId="{05EA3F78-F3DC-4C82-AE20-F32E7C50EF7B}" destId="{7A81D839-CBDF-4420-A0B4-46FDFEE09CC0}" srcOrd="1" destOrd="0" presId="urn:microsoft.com/office/officeart/2005/8/layout/lProcess2"/>
    <dgm:cxn modelId="{95420C9A-90AB-4653-8B14-5CC2F6B31BD1}" type="presParOf" srcId="{05EA3F78-F3DC-4C82-AE20-F32E7C50EF7B}" destId="{08DF45BD-6546-4844-A37F-0CD7D9F999A9}" srcOrd="2" destOrd="0" presId="urn:microsoft.com/office/officeart/2005/8/layout/lProcess2"/>
    <dgm:cxn modelId="{B948F981-6A50-4AE5-9BFE-C121EB110DEE}" type="presParOf" srcId="{05EA3F78-F3DC-4C82-AE20-F32E7C50EF7B}" destId="{9C46793A-6C78-4DF8-858B-9D0C8C6C28BB}" srcOrd="3" destOrd="0" presId="urn:microsoft.com/office/officeart/2005/8/layout/lProcess2"/>
    <dgm:cxn modelId="{9CAA7334-0D3F-48B9-9630-F57349B8AB14}" type="presParOf" srcId="{05EA3F78-F3DC-4C82-AE20-F32E7C50EF7B}" destId="{A023A497-0700-41CC-981E-69CA5BD29386}" srcOrd="4" destOrd="0" presId="urn:microsoft.com/office/officeart/2005/8/layout/lProcess2"/>
    <dgm:cxn modelId="{1C34AC36-2697-452F-85FB-8CB99E0A00E9}" type="presParOf" srcId="{05EA3F78-F3DC-4C82-AE20-F32E7C50EF7B}" destId="{2872DB42-7C20-4CAD-9738-6A5546B471AD}" srcOrd="5" destOrd="0" presId="urn:microsoft.com/office/officeart/2005/8/layout/lProcess2"/>
    <dgm:cxn modelId="{4F922946-A86B-48CF-BF59-E902287F0C8E}" type="presParOf" srcId="{05EA3F78-F3DC-4C82-AE20-F32E7C50EF7B}" destId="{DBD8D404-6E64-4627-9FB1-8FF348A0541D}" srcOrd="6" destOrd="0" presId="urn:microsoft.com/office/officeart/2005/8/layout/lProcess2"/>
    <dgm:cxn modelId="{0826AE50-8806-4806-B26B-826412E39F63}" type="presParOf" srcId="{05EA3F78-F3DC-4C82-AE20-F32E7C50EF7B}" destId="{E49E3108-70AD-4118-B3D3-75CE6DDEF28E}" srcOrd="7" destOrd="0" presId="urn:microsoft.com/office/officeart/2005/8/layout/lProcess2"/>
    <dgm:cxn modelId="{CF62B250-854A-48A4-BD3C-D6FE13752951}" type="presParOf" srcId="{05EA3F78-F3DC-4C82-AE20-F32E7C50EF7B}" destId="{505F17A4-2A8F-406B-A4F7-B65D8B0C5076}" srcOrd="8" destOrd="0" presId="urn:microsoft.com/office/officeart/2005/8/layout/lProcess2"/>
    <dgm:cxn modelId="{54A098BD-2DC5-4E1F-825B-EF5AF69258B6}" type="presParOf" srcId="{A7698F4D-36D4-48CB-83B1-2A5E09F329BA}" destId="{10391527-1B1C-45E2-9002-17F74AAC34EA}" srcOrd="3" destOrd="0" presId="urn:microsoft.com/office/officeart/2005/8/layout/lProcess2"/>
    <dgm:cxn modelId="{5E7B4798-DAF0-4B9B-99AF-105F5403BEB9}" type="presParOf" srcId="{A7698F4D-36D4-48CB-83B1-2A5E09F329BA}" destId="{BB2AFCD8-EC64-46F4-876C-6811B542BA2D}" srcOrd="4" destOrd="0" presId="urn:microsoft.com/office/officeart/2005/8/layout/lProcess2"/>
    <dgm:cxn modelId="{DD660524-C8E8-4150-A24A-15C4BE60A371}" type="presParOf" srcId="{BB2AFCD8-EC64-46F4-876C-6811B542BA2D}" destId="{B26494DA-3364-42F3-B409-3C0F25061A1A}" srcOrd="0" destOrd="0" presId="urn:microsoft.com/office/officeart/2005/8/layout/lProcess2"/>
    <dgm:cxn modelId="{A3191F3B-DA61-481B-A650-B6BAC4CAFB49}" type="presParOf" srcId="{BB2AFCD8-EC64-46F4-876C-6811B542BA2D}" destId="{47F41C77-3449-477D-8CAF-AE6795FDDAD7}" srcOrd="1" destOrd="0" presId="urn:microsoft.com/office/officeart/2005/8/layout/lProcess2"/>
    <dgm:cxn modelId="{298DBE05-6C3A-4D9C-B0BA-B8BEDD3F1396}" type="presParOf" srcId="{BB2AFCD8-EC64-46F4-876C-6811B542BA2D}" destId="{6480A4A3-3204-42F1-B0ED-EE25BBC5016C}" srcOrd="2" destOrd="0" presId="urn:microsoft.com/office/officeart/2005/8/layout/lProcess2"/>
    <dgm:cxn modelId="{32BCE9AF-4C36-4B9D-B414-E444ECC97E6E}" type="presParOf" srcId="{6480A4A3-3204-42F1-B0ED-EE25BBC5016C}" destId="{44BED732-F813-48FF-9EEB-C0EA78B4DDBD}" srcOrd="0" destOrd="0" presId="urn:microsoft.com/office/officeart/2005/8/layout/lProcess2"/>
    <dgm:cxn modelId="{B22FCB1F-B1A5-46BB-8800-499ADDCD2E8E}" type="presParOf" srcId="{44BED732-F813-48FF-9EEB-C0EA78B4DDBD}" destId="{C8BF16B6-C0BE-4FA7-80AB-9DABE158E74D}" srcOrd="0" destOrd="0" presId="urn:microsoft.com/office/officeart/2005/8/layout/lProcess2"/>
    <dgm:cxn modelId="{23726D73-117A-4DCB-8231-16F91616F5CE}" type="presParOf" srcId="{44BED732-F813-48FF-9EEB-C0EA78B4DDBD}" destId="{827765EB-3C84-41D1-B8BA-56D9F0885608}" srcOrd="1" destOrd="0" presId="urn:microsoft.com/office/officeart/2005/8/layout/lProcess2"/>
    <dgm:cxn modelId="{AC1456A7-9E5F-4BFA-9646-E0E796DF8D1F}" type="presParOf" srcId="{44BED732-F813-48FF-9EEB-C0EA78B4DDBD}" destId="{6B74C063-4578-4629-B939-0C23832B24B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4C368-747B-48F0-AE54-105C5A8E8C20}">
      <dsp:nvSpPr>
        <dsp:cNvPr id="0" name=""/>
        <dsp:cNvSpPr/>
      </dsp:nvSpPr>
      <dsp:spPr>
        <a:xfrm>
          <a:off x="12" y="0"/>
          <a:ext cx="2684487" cy="4937125"/>
        </a:xfrm>
        <a:prstGeom prst="roundRect">
          <a:avLst>
            <a:gd name="adj" fmla="val 10000"/>
          </a:avLst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b="1" kern="1200" dirty="0" smtClean="0">
              <a:solidFill>
                <a:srgbClr val="002060"/>
              </a:solidFill>
              <a:latin typeface="+mn-lt"/>
            </a:rPr>
            <a:t>2030 Energy and Climate Change targets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rgbClr val="002060"/>
            </a:solidFill>
            <a:latin typeface="+mn-lt"/>
          </a:endParaRPr>
        </a:p>
      </dsp:txBody>
      <dsp:txXfrm>
        <a:off x="12" y="0"/>
        <a:ext cx="2684487" cy="1481137"/>
      </dsp:txXfrm>
    </dsp:sp>
    <dsp:sp modelId="{B1F2C312-471C-48A9-AA27-6B55DDC796CA}">
      <dsp:nvSpPr>
        <dsp:cNvPr id="0" name=""/>
        <dsp:cNvSpPr/>
      </dsp:nvSpPr>
      <dsp:spPr>
        <a:xfrm>
          <a:off x="304809" y="914396"/>
          <a:ext cx="2147589" cy="969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kern="1200" dirty="0" smtClean="0">
              <a:solidFill>
                <a:schemeClr val="tx1"/>
              </a:solidFill>
            </a:rPr>
            <a:t>40% cuts in greenhouse gas emissions</a:t>
          </a:r>
        </a:p>
      </dsp:txBody>
      <dsp:txXfrm>
        <a:off x="333218" y="942805"/>
        <a:ext cx="2090771" cy="913129"/>
      </dsp:txXfrm>
    </dsp:sp>
    <dsp:sp modelId="{25A39FC6-13EB-4106-89D0-D52FD571E90F}">
      <dsp:nvSpPr>
        <dsp:cNvPr id="0" name=""/>
        <dsp:cNvSpPr/>
      </dsp:nvSpPr>
      <dsp:spPr>
        <a:xfrm>
          <a:off x="304809" y="2133596"/>
          <a:ext cx="2147589" cy="969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92339"/>
                <a:satOff val="6156"/>
                <a:lumOff val="8037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92339"/>
                <a:satOff val="6156"/>
                <a:lumOff val="8037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92339"/>
                <a:satOff val="6156"/>
                <a:lumOff val="80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kern="1200" dirty="0" smtClean="0">
              <a:solidFill>
                <a:schemeClr val="tx1"/>
              </a:solidFill>
            </a:rPr>
            <a:t>EU level target of at least 27% of renewable energy</a:t>
          </a:r>
        </a:p>
      </dsp:txBody>
      <dsp:txXfrm>
        <a:off x="333218" y="2162005"/>
        <a:ext cx="2090771" cy="913129"/>
      </dsp:txXfrm>
    </dsp:sp>
    <dsp:sp modelId="{4B3D8A1D-E814-4566-8E9B-9C3295BD0B04}">
      <dsp:nvSpPr>
        <dsp:cNvPr id="0" name=""/>
        <dsp:cNvSpPr/>
      </dsp:nvSpPr>
      <dsp:spPr>
        <a:xfrm>
          <a:off x="304809" y="3505195"/>
          <a:ext cx="2147589" cy="969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184678"/>
                <a:satOff val="12312"/>
                <a:lumOff val="16074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184678"/>
                <a:satOff val="12312"/>
                <a:lumOff val="16074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184678"/>
                <a:satOff val="12312"/>
                <a:lumOff val="160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kern="1200" dirty="0" smtClean="0">
              <a:solidFill>
                <a:schemeClr val="tx1"/>
              </a:solidFill>
            </a:rPr>
            <a:t>27%  improvement in Energy Efficiency </a:t>
          </a:r>
        </a:p>
      </dsp:txBody>
      <dsp:txXfrm>
        <a:off x="333218" y="3533604"/>
        <a:ext cx="2090771" cy="913129"/>
      </dsp:txXfrm>
    </dsp:sp>
    <dsp:sp modelId="{3A153684-460E-4C6F-B67A-8D5DCDB5FD2C}">
      <dsp:nvSpPr>
        <dsp:cNvPr id="0" name=""/>
        <dsp:cNvSpPr/>
      </dsp:nvSpPr>
      <dsp:spPr>
        <a:xfrm>
          <a:off x="2962666" y="0"/>
          <a:ext cx="2684487" cy="4937125"/>
        </a:xfrm>
        <a:prstGeom prst="roundRect">
          <a:avLst>
            <a:gd name="adj" fmla="val 10000"/>
          </a:avLst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b="1" kern="1200" dirty="0" smtClean="0">
              <a:solidFill>
                <a:srgbClr val="002060"/>
              </a:solidFill>
              <a:latin typeface="+mn-lt"/>
            </a:rPr>
            <a:t>The way forward: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b="1" kern="1200" dirty="0" smtClean="0">
              <a:solidFill>
                <a:srgbClr val="002060"/>
              </a:solidFill>
              <a:latin typeface="+mn-lt"/>
            </a:rPr>
            <a:t>The Energy Union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en-US" sz="1800" b="1" kern="1200" dirty="0">
            <a:solidFill>
              <a:srgbClr val="002060"/>
            </a:solidFill>
            <a:latin typeface="Garamond" pitchFamily="18" charset="0"/>
          </a:endParaRPr>
        </a:p>
      </dsp:txBody>
      <dsp:txXfrm>
        <a:off x="2962666" y="0"/>
        <a:ext cx="2684487" cy="1481137"/>
      </dsp:txXfrm>
    </dsp:sp>
    <dsp:sp modelId="{DB55652F-3A97-4865-9389-DDA5C3658F85}">
      <dsp:nvSpPr>
        <dsp:cNvPr id="0" name=""/>
        <dsp:cNvSpPr/>
      </dsp:nvSpPr>
      <dsp:spPr>
        <a:xfrm>
          <a:off x="3200404" y="1098391"/>
          <a:ext cx="2147589" cy="4788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277016"/>
                <a:satOff val="18468"/>
                <a:lumOff val="24111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277016"/>
                <a:satOff val="18468"/>
                <a:lumOff val="24111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277016"/>
                <a:satOff val="18468"/>
                <a:lumOff val="241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o-RO" sz="1800" kern="1200" dirty="0" smtClean="0">
              <a:solidFill>
                <a:schemeClr val="tx1"/>
              </a:solidFill>
            </a:rPr>
            <a:t>Energy security, solidarity and trust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214428" y="1112415"/>
        <a:ext cx="2119541" cy="450777"/>
      </dsp:txXfrm>
    </dsp:sp>
    <dsp:sp modelId="{08DF45BD-6546-4844-A37F-0CD7D9F999A9}">
      <dsp:nvSpPr>
        <dsp:cNvPr id="0" name=""/>
        <dsp:cNvSpPr/>
      </dsp:nvSpPr>
      <dsp:spPr>
        <a:xfrm>
          <a:off x="3200404" y="1715173"/>
          <a:ext cx="2147589" cy="587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369355"/>
                <a:satOff val="24624"/>
                <a:lumOff val="32148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369355"/>
                <a:satOff val="24624"/>
                <a:lumOff val="32148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369355"/>
                <a:satOff val="24624"/>
                <a:lumOff val="321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o-RO" sz="1700" kern="1200" dirty="0" smtClean="0">
              <a:solidFill>
                <a:schemeClr val="tx1"/>
              </a:solidFill>
            </a:rPr>
            <a:t>A fully integrated internal energy market</a:t>
          </a:r>
        </a:p>
      </dsp:txBody>
      <dsp:txXfrm>
        <a:off x="3217619" y="1732388"/>
        <a:ext cx="2113159" cy="553342"/>
      </dsp:txXfrm>
    </dsp:sp>
    <dsp:sp modelId="{A023A497-0700-41CC-981E-69CA5BD29386}">
      <dsp:nvSpPr>
        <dsp:cNvPr id="0" name=""/>
        <dsp:cNvSpPr/>
      </dsp:nvSpPr>
      <dsp:spPr>
        <a:xfrm>
          <a:off x="3200404" y="2361200"/>
          <a:ext cx="2147589" cy="5866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461694"/>
                <a:satOff val="30780"/>
                <a:lumOff val="40185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461694"/>
                <a:satOff val="30780"/>
                <a:lumOff val="40185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461694"/>
                <a:satOff val="30780"/>
                <a:lumOff val="401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o-RO" sz="1800" kern="1200" dirty="0" smtClean="0">
              <a:solidFill>
                <a:schemeClr val="tx1"/>
              </a:solidFill>
            </a:rPr>
            <a:t>Energy efficiency </a:t>
          </a:r>
        </a:p>
      </dsp:txBody>
      <dsp:txXfrm>
        <a:off x="3217588" y="2378384"/>
        <a:ext cx="2113221" cy="552320"/>
      </dsp:txXfrm>
    </dsp:sp>
    <dsp:sp modelId="{DBD8D404-6E64-4627-9FB1-8FF348A0541D}">
      <dsp:nvSpPr>
        <dsp:cNvPr id="0" name=""/>
        <dsp:cNvSpPr/>
      </dsp:nvSpPr>
      <dsp:spPr>
        <a:xfrm>
          <a:off x="3200404" y="3048001"/>
          <a:ext cx="2147589" cy="6274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369355"/>
                <a:satOff val="24624"/>
                <a:lumOff val="32148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369355"/>
                <a:satOff val="24624"/>
                <a:lumOff val="32148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369355"/>
                <a:satOff val="24624"/>
                <a:lumOff val="321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o-RO" sz="1700" kern="1200" dirty="0" smtClean="0">
              <a:solidFill>
                <a:schemeClr val="tx1"/>
              </a:solidFill>
            </a:rPr>
            <a:t>Transition to a long-lasting low-carbon society</a:t>
          </a:r>
        </a:p>
      </dsp:txBody>
      <dsp:txXfrm>
        <a:off x="3218780" y="3066377"/>
        <a:ext cx="2110837" cy="590652"/>
      </dsp:txXfrm>
    </dsp:sp>
    <dsp:sp modelId="{505F17A4-2A8F-406B-A4F7-B65D8B0C5076}">
      <dsp:nvSpPr>
        <dsp:cNvPr id="0" name=""/>
        <dsp:cNvSpPr/>
      </dsp:nvSpPr>
      <dsp:spPr>
        <a:xfrm>
          <a:off x="3200404" y="3810000"/>
          <a:ext cx="2147589" cy="7411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277016"/>
                <a:satOff val="18468"/>
                <a:lumOff val="24111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277016"/>
                <a:satOff val="18468"/>
                <a:lumOff val="24111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277016"/>
                <a:satOff val="18468"/>
                <a:lumOff val="241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o-RO" sz="1700" kern="1200" dirty="0" smtClean="0">
              <a:solidFill>
                <a:schemeClr val="tx1"/>
              </a:solidFill>
            </a:rPr>
            <a:t>An Energy Union for Research, Innovation and Competiveness</a:t>
          </a:r>
        </a:p>
      </dsp:txBody>
      <dsp:txXfrm>
        <a:off x="3222113" y="3831709"/>
        <a:ext cx="2104171" cy="697772"/>
      </dsp:txXfrm>
    </dsp:sp>
    <dsp:sp modelId="{B26494DA-3364-42F3-B409-3C0F25061A1A}">
      <dsp:nvSpPr>
        <dsp:cNvPr id="0" name=""/>
        <dsp:cNvSpPr/>
      </dsp:nvSpPr>
      <dsp:spPr>
        <a:xfrm>
          <a:off x="5772680" y="0"/>
          <a:ext cx="2684487" cy="4937125"/>
        </a:xfrm>
        <a:prstGeom prst="roundRect">
          <a:avLst>
            <a:gd name="adj" fmla="val 10000"/>
          </a:avLst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b="1" kern="1200" dirty="0" smtClean="0">
              <a:solidFill>
                <a:srgbClr val="002060"/>
              </a:solidFill>
              <a:latin typeface="+mn-lt"/>
            </a:rPr>
            <a:t>Paris Climate Agreement – limit global warming to below 2ºC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en-US" sz="1800" b="1" kern="1200" dirty="0">
            <a:solidFill>
              <a:srgbClr val="002060"/>
            </a:solidFill>
            <a:latin typeface="Garamond" pitchFamily="18" charset="0"/>
          </a:endParaRPr>
        </a:p>
      </dsp:txBody>
      <dsp:txXfrm>
        <a:off x="5772680" y="0"/>
        <a:ext cx="2684487" cy="1481137"/>
      </dsp:txXfrm>
    </dsp:sp>
    <dsp:sp modelId="{C8BF16B6-C0BE-4FA7-80AB-9DABE158E74D}">
      <dsp:nvSpPr>
        <dsp:cNvPr id="0" name=""/>
        <dsp:cNvSpPr/>
      </dsp:nvSpPr>
      <dsp:spPr>
        <a:xfrm>
          <a:off x="5901449" y="1211368"/>
          <a:ext cx="2431930" cy="20527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184678"/>
                <a:satOff val="12312"/>
                <a:lumOff val="16074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184678"/>
                <a:satOff val="12312"/>
                <a:lumOff val="16074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184678"/>
                <a:satOff val="12312"/>
                <a:lumOff val="160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“Low-carbon technologies” which include large hydro, nuclear and renewable (including wind, solar, geothermal, and other zero-emission sources of power)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961571" y="1271490"/>
        <a:ext cx="2311686" cy="1932471"/>
      </dsp:txXfrm>
    </dsp:sp>
    <dsp:sp modelId="{6B74C063-4578-4629-B939-0C23832B24B3}">
      <dsp:nvSpPr>
        <dsp:cNvPr id="0" name=""/>
        <dsp:cNvSpPr/>
      </dsp:nvSpPr>
      <dsp:spPr>
        <a:xfrm>
          <a:off x="5890885" y="3453843"/>
          <a:ext cx="2567314" cy="1136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92339"/>
                <a:satOff val="6156"/>
                <a:lumOff val="8037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92339"/>
                <a:satOff val="6156"/>
                <a:lumOff val="8037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92339"/>
                <a:satOff val="6156"/>
                <a:lumOff val="80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“New renewable energy technologies” which include only wind, solar, geothermal, and other zero emission power sources</a:t>
          </a:r>
        </a:p>
      </dsp:txBody>
      <dsp:txXfrm>
        <a:off x="5924161" y="3487119"/>
        <a:ext cx="2500762" cy="1069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D9F62-B18B-460A-BB3F-8466C7710A9B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9837B-CAF0-4AC2-ABDC-BB3CE829676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52562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9837B-CAF0-4AC2-ABDC-BB3CE829676D}" type="slidenum">
              <a:rPr lang="ro-RO" smtClean="0"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9871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3970D-EDF7-4879-9B4A-E95AB99A4B77}" type="datetimeFigureOut">
              <a:rPr lang="en-US"/>
              <a:pPr>
                <a:defRPr/>
              </a:pPr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7F7F2-3FED-4C48-A525-95ABB5214E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9E784-87CE-44E6-97C4-8091288D7526}" type="datetimeFigureOut">
              <a:rPr lang="en-US"/>
              <a:pPr>
                <a:defRPr/>
              </a:pPr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320DC-D6AA-4464-85B5-8C1B453049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A252E-32AA-4DEA-8B19-2E044AED99B9}" type="datetimeFigureOut">
              <a:rPr lang="en-US"/>
              <a:pPr>
                <a:defRPr/>
              </a:pPr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973B-7DD8-495F-A797-3BEDB3FC8C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1F3AB-DD19-46E7-9CF7-15C5746106AC}" type="datetimeFigureOut">
              <a:rPr lang="en-US"/>
              <a:pPr>
                <a:defRPr/>
              </a:pPr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03C02-A113-4D2B-8206-76260B410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B1EA5-91C5-4471-8803-FA791B38FD94}" type="datetimeFigureOut">
              <a:rPr lang="en-US"/>
              <a:pPr>
                <a:defRPr/>
              </a:pPr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04810-2746-4040-9258-C4D4B97DD1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8E580-7BC2-4688-A1D8-CDD9EE703FE6}" type="datetimeFigureOut">
              <a:rPr lang="en-US"/>
              <a:pPr>
                <a:defRPr/>
              </a:pPr>
              <a:t>10/7/2016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16C5D-72E6-446F-AD7B-05A0EFD872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E857A-3F84-4360-B4EE-AE65D9E241F8}" type="datetimeFigureOut">
              <a:rPr lang="en-US"/>
              <a:pPr>
                <a:defRPr/>
              </a:pPr>
              <a:t>10/7/2016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4E748-27D7-484E-B25C-25602B60E5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95423-D63A-42A2-8B86-D0DEA24A472A}" type="datetimeFigureOut">
              <a:rPr lang="en-US"/>
              <a:pPr>
                <a:defRPr/>
              </a:pPr>
              <a:t>10/7/2016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6DE6A-55BE-4A8A-98A3-B14953092D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772B2-29B6-4632-A72E-A3AEC9E93639}" type="datetimeFigureOut">
              <a:rPr lang="en-US"/>
              <a:pPr>
                <a:defRPr/>
              </a:pPr>
              <a:t>10/7/2016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67707-B76C-4328-A7FE-CAA22F4657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82789-D1D6-44DC-A72C-8D7D5675A71A}" type="datetimeFigureOut">
              <a:rPr lang="en-US"/>
              <a:pPr>
                <a:defRPr/>
              </a:pPr>
              <a:t>10/7/2016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7C83A-1F6D-4C14-A694-D4B4F45CB5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B82F2-7655-4A63-81C7-8FFCB9E9111B}" type="datetimeFigureOut">
              <a:rPr lang="en-US"/>
              <a:pPr>
                <a:defRPr/>
              </a:pPr>
              <a:t>10/7/2016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1A177-F7BA-430F-80FC-A66CD2432D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7F71A2-4E21-4A89-AF0E-B837FFB9CDDA}" type="datetimeFigureOut">
              <a:rPr lang="en-US"/>
              <a:pPr>
                <a:defRPr/>
              </a:pPr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0BC1B5-0B88-46B1-923E-D6BA0B75DE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ie.gov.ro/" TargetMode="External"/><Relationship Id="rId2" Type="http://schemas.openxmlformats.org/officeDocument/2006/relationships/hyperlink" Target="mailto:elena.popescu@energie.gov.ro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88" y="4357688"/>
            <a:ext cx="8461375" cy="3354387"/>
          </a:xfrm>
          <a:prstGeom prst="rect">
            <a:avLst/>
          </a:prstGeom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ro-RO" sz="2800" b="1" i="1" dirty="0" smtClean="0">
              <a:solidFill>
                <a:srgbClr val="002060"/>
              </a:solidFill>
              <a:latin typeface="Garamond" pitchFamily="18" charset="0"/>
              <a:ea typeface="Calibri" pitchFamily="34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altLang="ro-RO" sz="2800" b="1" i="1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Elena P</a:t>
            </a:r>
            <a:r>
              <a:rPr lang="en-US" altLang="ro-RO" sz="2800" b="1" i="1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OPESCU</a:t>
            </a:r>
            <a:r>
              <a:rPr lang="en-US" altLang="ro-RO" sz="2600" b="1" i="1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altLang="ro-RO" sz="2600" b="1" i="1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General Director</a:t>
            </a:r>
            <a:r>
              <a:rPr lang="en-US" altLang="ro-RO" sz="2600" b="1" i="1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ro-RO" altLang="ro-RO" sz="2600" b="1" i="1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 Ministry of Energy</a:t>
            </a:r>
            <a:endParaRPr lang="ro-RO" altLang="ro-RO" sz="2600" b="1" i="1" dirty="0">
              <a:solidFill>
                <a:srgbClr val="002060"/>
              </a:solidFill>
              <a:latin typeface="Garamond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o-RO" altLang="ro-RO" sz="2600" b="1" i="1" dirty="0" smtClean="0">
              <a:solidFill>
                <a:srgbClr val="002060"/>
              </a:solidFill>
              <a:latin typeface="Garamond" pitchFamily="18" charset="0"/>
              <a:ea typeface="Calibri" pitchFamily="34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o-RO" sz="2600" b="1" i="1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October</a:t>
            </a:r>
            <a:r>
              <a:rPr lang="ro-RO" altLang="ro-RO" sz="2600" b="1" i="1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ro-RO" sz="2600" b="1" i="1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7th</a:t>
            </a:r>
            <a:r>
              <a:rPr lang="ro-RO" altLang="ro-RO" sz="2600" b="1" i="1" dirty="0" smtClean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, 2016</a:t>
            </a:r>
            <a:endParaRPr lang="en-US" altLang="ro-RO" sz="2600" b="1" i="1" dirty="0" smtClean="0">
              <a:solidFill>
                <a:srgbClr val="002060"/>
              </a:solidFill>
              <a:latin typeface="Garamond" pitchFamily="18" charset="0"/>
              <a:ea typeface="Calibri" pitchFamily="34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ro-RO" sz="2600" b="1" i="1" dirty="0" smtClean="0">
              <a:solidFill>
                <a:srgbClr val="002060"/>
              </a:solidFill>
              <a:latin typeface="Garamond" pitchFamily="18" charset="0"/>
              <a:ea typeface="Calibri" pitchFamily="34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altLang="ro-RO" sz="2600" i="1" dirty="0" smtClean="0">
              <a:solidFill>
                <a:srgbClr val="002060"/>
              </a:solidFill>
              <a:latin typeface="Garamond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ro-RO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33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6175" y="2103438"/>
            <a:ext cx="2932113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285750" y="500063"/>
            <a:ext cx="85725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altLang="en-US" sz="3200" b="1" i="1" dirty="0">
              <a:solidFill>
                <a:srgbClr val="002060"/>
              </a:solidFill>
              <a:latin typeface="Garamond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en-GB" altLang="en-US" sz="3200" b="1" i="1" dirty="0"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Socio-Economic Benefits of Renewable Energy</a:t>
            </a:r>
            <a:endParaRPr lang="ro-RO" altLang="ro-RO" sz="3200" b="1" i="1" dirty="0">
              <a:solidFill>
                <a:srgbClr val="002060"/>
              </a:solidFill>
              <a:latin typeface="Garamond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340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0075" y="2035175"/>
            <a:ext cx="3240088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C:\Users\Danut Grigoriu\Desktop\Untitle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5050" y="0"/>
            <a:ext cx="3028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592263"/>
          </a:xfrm>
        </p:spPr>
        <p:txBody>
          <a:bodyPr/>
          <a:lstStyle/>
          <a:p>
            <a:pPr algn="l" eaLnBrk="1" hangingPunct="1"/>
            <a:r>
              <a:rPr lang="ro-RO" sz="2400" b="1" dirty="0">
                <a:solidFill>
                  <a:schemeClr val="tx2"/>
                </a:solidFill>
              </a:rPr>
              <a:t/>
            </a:r>
            <a:br>
              <a:rPr lang="ro-RO" sz="2400" b="1" dirty="0">
                <a:solidFill>
                  <a:schemeClr val="tx2"/>
                </a:solidFill>
              </a:rPr>
            </a:br>
            <a:r>
              <a:rPr lang="ro-RO" sz="2400" b="1" dirty="0" smtClean="0">
                <a:solidFill>
                  <a:schemeClr val="tx2"/>
                </a:solidFill>
              </a:rPr>
              <a:t>Clean energy has a cost - b</a:t>
            </a:r>
            <a:r>
              <a:rPr lang="en-US" sz="2400" b="1" dirty="0" smtClean="0">
                <a:solidFill>
                  <a:schemeClr val="tx2"/>
                </a:solidFill>
              </a:rPr>
              <a:t>ridging </a:t>
            </a:r>
            <a:r>
              <a:rPr lang="en-US" sz="2400" b="1" dirty="0">
                <a:solidFill>
                  <a:schemeClr val="tx2"/>
                </a:solidFill>
              </a:rPr>
              <a:t>the gap between costs and benefits</a:t>
            </a:r>
            <a:r>
              <a:rPr lang="ro-RO" sz="2400" dirty="0" smtClean="0">
                <a:solidFill>
                  <a:schemeClr val="tx2"/>
                </a:solidFill>
              </a:rPr>
              <a:t/>
            </a:r>
            <a:br>
              <a:rPr lang="ro-RO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Energy production typically results in direct and indirect costs to the producer and to the society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3657600" cy="4144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tabLst>
                <a:tab pos="804863" algn="l"/>
                <a:tab pos="860425" algn="l"/>
              </a:tabLst>
              <a:defRPr/>
            </a:pPr>
            <a:r>
              <a:rPr lang="en-US" sz="2400" b="1" dirty="0" smtClean="0">
                <a:solidFill>
                  <a:schemeClr val="tx2"/>
                </a:solidFill>
                <a:ea typeface="+mj-ea"/>
                <a:cs typeface="+mj-cs"/>
              </a:rPr>
              <a:t>Cost structure:</a:t>
            </a:r>
          </a:p>
          <a:p>
            <a:pPr eaLnBrk="1" fontAlgn="auto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tabLst>
                <a:tab pos="804863" algn="l"/>
                <a:tab pos="860425" algn="l"/>
              </a:tabLst>
              <a:defRPr/>
            </a:pPr>
            <a:r>
              <a:rPr lang="en-US" sz="2400" dirty="0" smtClean="0">
                <a:solidFill>
                  <a:schemeClr val="tx2"/>
                </a:solidFill>
                <a:ea typeface="+mj-ea"/>
                <a:cs typeface="+mj-cs"/>
              </a:rPr>
              <a:t>Social costs </a:t>
            </a:r>
          </a:p>
          <a:p>
            <a:pPr eaLnBrk="1" fontAlgn="auto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tabLst>
                <a:tab pos="804863" algn="l"/>
                <a:tab pos="860425" algn="l"/>
              </a:tabLst>
              <a:defRPr/>
            </a:pPr>
            <a:r>
              <a:rPr lang="en-US" sz="2400" dirty="0" smtClean="0">
                <a:solidFill>
                  <a:schemeClr val="tx2"/>
                </a:solidFill>
                <a:ea typeface="+mj-ea"/>
                <a:cs typeface="+mj-cs"/>
              </a:rPr>
              <a:t>Private costs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tabLst>
                <a:tab pos="804863" algn="l"/>
                <a:tab pos="860425" algn="l"/>
              </a:tabLst>
              <a:defRPr/>
            </a:pPr>
            <a:endParaRPr lang="en-US" sz="2600" dirty="0">
              <a:solidFill>
                <a:schemeClr val="tx2"/>
              </a:solidFill>
              <a:ea typeface="+mj-ea"/>
              <a:cs typeface="+mj-cs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tabLst>
                <a:tab pos="804863" algn="l"/>
                <a:tab pos="860425" algn="l"/>
              </a:tabLst>
              <a:defRPr/>
            </a:pPr>
            <a:endParaRPr lang="en-US" sz="2600" b="1" dirty="0" smtClean="0">
              <a:solidFill>
                <a:schemeClr val="tx2"/>
              </a:solidFill>
              <a:ea typeface="+mj-ea"/>
              <a:cs typeface="+mj-cs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tabLst>
                <a:tab pos="804863" algn="l"/>
                <a:tab pos="860425" algn="l"/>
              </a:tabLst>
              <a:defRPr/>
            </a:pPr>
            <a:r>
              <a:rPr lang="en-US" sz="2400" b="1" dirty="0" smtClean="0">
                <a:solidFill>
                  <a:schemeClr val="tx2"/>
                </a:solidFill>
                <a:ea typeface="+mj-ea"/>
                <a:cs typeface="+mj-cs"/>
              </a:rPr>
              <a:t>Benefit: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Char char="-"/>
              <a:tabLst>
                <a:tab pos="804863" algn="l"/>
                <a:tab pos="860425" algn="l"/>
              </a:tabLst>
              <a:defRPr/>
            </a:pPr>
            <a:r>
              <a:rPr lang="en-US" sz="2400" dirty="0" smtClean="0">
                <a:solidFill>
                  <a:schemeClr val="tx2"/>
                </a:solidFill>
                <a:ea typeface="+mj-ea"/>
                <a:cs typeface="+mj-cs"/>
              </a:rPr>
              <a:t>Social benefit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Char char="-"/>
              <a:tabLst>
                <a:tab pos="804863" algn="l"/>
                <a:tab pos="860425" algn="l"/>
              </a:tabLst>
              <a:defRPr/>
            </a:pPr>
            <a:r>
              <a:rPr lang="en-US" sz="2400" dirty="0" smtClean="0">
                <a:solidFill>
                  <a:schemeClr val="tx2"/>
                </a:solidFill>
                <a:ea typeface="+mj-ea"/>
                <a:cs typeface="+mj-cs"/>
              </a:rPr>
              <a:t>Private benefit</a:t>
            </a:r>
            <a:endParaRPr lang="en-US" sz="240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0" y="2514600"/>
            <a:ext cx="4038600" cy="39925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solidFill>
                  <a:schemeClr val="tx2"/>
                </a:solidFill>
                <a:ea typeface="+mj-ea"/>
                <a:cs typeface="+mj-cs"/>
              </a:rPr>
              <a:t>Main </a:t>
            </a:r>
            <a:r>
              <a:rPr lang="en-US" sz="2400" b="1" dirty="0" smtClean="0">
                <a:solidFill>
                  <a:schemeClr val="tx2"/>
                </a:solidFill>
                <a:ea typeface="+mj-ea"/>
                <a:cs typeface="+mj-cs"/>
              </a:rPr>
              <a:t>components: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ea typeface="+mj-ea"/>
                <a:cs typeface="+mj-cs"/>
              </a:rPr>
              <a:t>- Pollution (e.g. </a:t>
            </a:r>
            <a:r>
              <a:rPr lang="en-US" sz="2400" dirty="0">
                <a:solidFill>
                  <a:schemeClr val="tx2"/>
                </a:solidFill>
                <a:ea typeface="+mj-ea"/>
                <a:cs typeface="+mj-cs"/>
              </a:rPr>
              <a:t>air and water </a:t>
            </a:r>
            <a:r>
              <a:rPr lang="en-US" sz="2400" dirty="0" smtClean="0">
                <a:solidFill>
                  <a:schemeClr val="tx2"/>
                </a:solidFill>
                <a:ea typeface="+mj-ea"/>
                <a:cs typeface="+mj-cs"/>
              </a:rPr>
              <a:t>pollution)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>
                <a:solidFill>
                  <a:schemeClr val="tx2"/>
                </a:solidFill>
                <a:ea typeface="+mj-ea"/>
                <a:cs typeface="+mj-cs"/>
              </a:rPr>
              <a:t>Operating </a:t>
            </a:r>
            <a:r>
              <a:rPr lang="en-US" sz="2400" dirty="0">
                <a:solidFill>
                  <a:schemeClr val="tx2"/>
                </a:solidFill>
                <a:ea typeface="+mj-ea"/>
                <a:cs typeface="+mj-cs"/>
              </a:rPr>
              <a:t>costs (</a:t>
            </a:r>
            <a:r>
              <a:rPr lang="en-US" sz="2400" dirty="0" smtClean="0">
                <a:solidFill>
                  <a:schemeClr val="tx2"/>
                </a:solidFill>
                <a:ea typeface="+mj-ea"/>
                <a:cs typeface="+mj-cs"/>
              </a:rPr>
              <a:t>fuel)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>
                <a:solidFill>
                  <a:schemeClr val="tx2"/>
                </a:solidFill>
                <a:ea typeface="+mj-ea"/>
                <a:cs typeface="+mj-cs"/>
              </a:rPr>
              <a:t>Investment costs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  <a:ea typeface="+mj-ea"/>
                <a:cs typeface="+mj-cs"/>
              </a:rPr>
              <a:t>Main components: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>
                <a:solidFill>
                  <a:schemeClr val="tx2"/>
                </a:solidFill>
                <a:ea typeface="+mj-ea"/>
                <a:cs typeface="+mj-cs"/>
              </a:rPr>
              <a:t>Environmental benefits, improved standard of living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>
                <a:solidFill>
                  <a:schemeClr val="tx2"/>
                </a:solidFill>
                <a:ea typeface="+mj-ea"/>
                <a:cs typeface="+mj-cs"/>
              </a:rPr>
              <a:t>Revenue from selling energy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dirty="0">
              <a:solidFill>
                <a:schemeClr val="tx2"/>
              </a:solidFill>
              <a:latin typeface="Garamond" panose="02020404030301010803" pitchFamily="18" charset="0"/>
              <a:ea typeface="+mj-ea"/>
              <a:cs typeface="+mj-cs"/>
            </a:endParaRPr>
          </a:p>
        </p:txBody>
      </p:sp>
      <p:pic>
        <p:nvPicPr>
          <p:cNvPr id="19461" name="Picture 14" descr="http://www.gsdebtmanagement.com/wp-content/uploads/2015/04/Recognition.jpg"/>
          <p:cNvPicPr>
            <a:picLocks noChangeAspect="1" noChangeArrowheads="1"/>
          </p:cNvPicPr>
          <p:nvPr/>
        </p:nvPicPr>
        <p:blipFill>
          <a:blip r:embed="rId2"/>
          <a:srcRect r="19048"/>
          <a:stretch>
            <a:fillRect/>
          </a:stretch>
        </p:blipFill>
        <p:spPr bwMode="auto">
          <a:xfrm>
            <a:off x="3124200" y="3048000"/>
            <a:ext cx="1214438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63" y="0"/>
            <a:ext cx="30305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304800" y="779463"/>
            <a:ext cx="8229600" cy="668337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2"/>
                </a:solidFill>
                <a:latin typeface="Garamond" pitchFamily="18" charset="0"/>
              </a:rPr>
              <a:t>Positive Overall Economic Effects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ro-RO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sz="2400" noProof="1" smtClean="0">
                <a:solidFill>
                  <a:schemeClr val="tx2"/>
                </a:solidFill>
                <a:latin typeface="+mj-lt"/>
              </a:rPr>
              <a:t>Reduction of fossil energy import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en-US" sz="2400" noProof="1" smtClean="0">
                <a:solidFill>
                  <a:schemeClr val="tx2"/>
                </a:solidFill>
                <a:latin typeface="+mj-lt"/>
              </a:rPr>
              <a:t>Less dependency upon foreign energy supply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en-US" sz="2400" noProof="1" smtClean="0">
                <a:solidFill>
                  <a:schemeClr val="tx2"/>
                </a:solidFill>
                <a:latin typeface="+mj-lt"/>
              </a:rPr>
              <a:t>Less price volatility</a:t>
            </a:r>
            <a:endParaRPr lang="ro-RO" sz="2400" noProof="1" smtClean="0">
              <a:solidFill>
                <a:schemeClr val="tx2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ro-RO" sz="2400" noProof="1" smtClean="0">
                <a:solidFill>
                  <a:schemeClr val="tx2"/>
                </a:solidFill>
                <a:latin typeface="+mj-lt"/>
              </a:rPr>
              <a:t>Energy security</a:t>
            </a:r>
            <a:endParaRPr lang="en-US" sz="2400" noProof="1" smtClean="0">
              <a:solidFill>
                <a:schemeClr val="tx2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sz="2400" noProof="1" smtClean="0">
                <a:solidFill>
                  <a:schemeClr val="tx2"/>
                </a:solidFill>
                <a:latin typeface="+mj-lt"/>
              </a:rPr>
              <a:t>Improvement of electrical energy supply, especially for rural areas</a:t>
            </a:r>
            <a:r>
              <a:rPr lang="ro-RO" sz="2400" noProof="1" smtClean="0">
                <a:solidFill>
                  <a:schemeClr val="tx2"/>
                </a:solidFill>
                <a:latin typeface="+mj-lt"/>
              </a:rPr>
              <a:t>;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sz="2400" noProof="1" smtClean="0">
                <a:solidFill>
                  <a:schemeClr val="tx2"/>
                </a:solidFill>
                <a:latin typeface="+mj-lt"/>
              </a:rPr>
              <a:t>Remote regions without grid access: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noProof="1" smtClean="0">
                <a:solidFill>
                  <a:schemeClr val="tx2"/>
                </a:solidFill>
                <a:latin typeface="+mj-lt"/>
              </a:rPr>
              <a:t>Improvements of standard of living and chances for business opportunities th</a:t>
            </a:r>
            <a:r>
              <a:rPr lang="ro-RO" sz="2400" noProof="1" smtClean="0">
                <a:solidFill>
                  <a:schemeClr val="tx2"/>
                </a:solidFill>
                <a:latin typeface="+mj-lt"/>
              </a:rPr>
              <a:t>r</a:t>
            </a:r>
            <a:r>
              <a:rPr lang="en-US" sz="2400" noProof="1" smtClean="0">
                <a:solidFill>
                  <a:schemeClr val="tx2"/>
                </a:solidFill>
                <a:latin typeface="+mj-lt"/>
              </a:rPr>
              <a:t>ough supply of electricity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noProof="1" smtClean="0">
                <a:solidFill>
                  <a:schemeClr val="tx2"/>
                </a:solidFill>
                <a:latin typeface="+mj-lt"/>
              </a:rPr>
              <a:t>Cost</a:t>
            </a:r>
            <a:r>
              <a:rPr lang="ro-RO" sz="2400" noProof="1" smtClean="0">
                <a:solidFill>
                  <a:schemeClr val="tx2"/>
                </a:solidFill>
                <a:latin typeface="+mj-lt"/>
              </a:rPr>
              <a:t>s</a:t>
            </a:r>
            <a:r>
              <a:rPr lang="en-US" sz="2400" noProof="1" smtClean="0">
                <a:solidFill>
                  <a:schemeClr val="tx2"/>
                </a:solidFill>
                <a:latin typeface="+mj-lt"/>
              </a:rPr>
              <a:t> savings in </a:t>
            </a:r>
            <a:r>
              <a:rPr lang="ro-RO" sz="2400" noProof="1" smtClean="0">
                <a:solidFill>
                  <a:schemeClr val="tx2"/>
                </a:solidFill>
                <a:latin typeface="+mj-lt"/>
              </a:rPr>
              <a:t>new </a:t>
            </a:r>
            <a:r>
              <a:rPr lang="en-US" sz="2400" noProof="1" smtClean="0">
                <a:solidFill>
                  <a:schemeClr val="tx2"/>
                </a:solidFill>
                <a:latin typeface="+mj-lt"/>
              </a:rPr>
              <a:t>grid and high voltage transmission lines investments </a:t>
            </a:r>
            <a:endParaRPr lang="ro-RO" sz="2400" noProof="1" smtClean="0">
              <a:solidFill>
                <a:schemeClr val="tx2"/>
              </a:solidFill>
              <a:latin typeface="+mj-lt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800" dirty="0" smtClean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21507" name="Picture 3" descr="C:\Users\Danut Grigoriu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15888"/>
            <a:ext cx="272415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646114"/>
            <a:ext cx="8229600" cy="1030286"/>
          </a:xfrm>
        </p:spPr>
        <p:txBody>
          <a:bodyPr/>
          <a:lstStyle/>
          <a:p>
            <a:pPr eaLnBrk="1" hangingPunct="1"/>
            <a:r>
              <a:rPr lang="ro-RO" sz="28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Address sensitivities of SEE</a:t>
            </a:r>
            <a:endParaRPr lang="en-US" sz="2800" b="1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21738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o-RO" sz="2000" b="1" dirty="0" smtClean="0">
                <a:solidFill>
                  <a:schemeClr val="tx2"/>
                </a:solidFill>
              </a:rPr>
              <a:t>SEE specificities</a:t>
            </a:r>
            <a:r>
              <a:rPr lang="ro-RO" sz="2000" dirty="0" smtClean="0">
                <a:solidFill>
                  <a:schemeClr val="tx2"/>
                </a:solidFill>
              </a:rPr>
              <a:t>: vulnerabilities, economic gap with NW Europe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o-RO" sz="2000" dirty="0" smtClean="0">
                <a:solidFill>
                  <a:schemeClr val="tx2"/>
                </a:solidFill>
              </a:rPr>
              <a:t>Evaluate real potential for development of RES;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o-RO" sz="2000" dirty="0" smtClean="0">
                <a:solidFill>
                  <a:schemeClr val="tx2"/>
                </a:solidFill>
              </a:rPr>
              <a:t>Analyse the whole electricity system and infrastructure and develop in coordination with the enforcement of the grid – security of grid;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o-RO" sz="2000" dirty="0" smtClean="0">
                <a:solidFill>
                  <a:schemeClr val="tx2"/>
                </a:solidFill>
              </a:rPr>
              <a:t>Take into consideration affordability of the consumer; a very ambitious target for a low economic developed country could result into failure of the whole energy system;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o-RO" sz="2000" dirty="0" smtClean="0">
                <a:solidFill>
                  <a:schemeClr val="tx2"/>
                </a:solidFill>
              </a:rPr>
              <a:t>Take into consideration the transition towards the high RES quota when it is steel need for fosil sources; we can not afford to eliminate coal and nuclear (for countries reling on nuclear) until full deploiment of efficient, afordable, reliable RES </a:t>
            </a:r>
            <a:r>
              <a:rPr lang="ro-RO" sz="2000" smtClean="0">
                <a:solidFill>
                  <a:schemeClr val="tx2"/>
                </a:solidFill>
              </a:rPr>
              <a:t>and electricity storage</a:t>
            </a:r>
            <a:r>
              <a:rPr lang="ro-RO" sz="2000" dirty="0" smtClean="0">
                <a:solidFill>
                  <a:schemeClr val="tx2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o-RO" sz="2000" dirty="0" smtClean="0">
                <a:solidFill>
                  <a:schemeClr val="tx2"/>
                </a:solidFill>
              </a:rPr>
              <a:t>Give clear signal to investors; there is a need for investment in all areas of energy system; single RES can not solve our energy needs;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o-RO" sz="2000" dirty="0">
                <a:solidFill>
                  <a:schemeClr val="tx2"/>
                </a:solidFill>
              </a:rPr>
              <a:t>Consider the economic stability on implementing the specific legislation : base legislation on independent impact </a:t>
            </a:r>
            <a:r>
              <a:rPr lang="ro-RO" sz="2000" dirty="0" smtClean="0">
                <a:solidFill>
                  <a:schemeClr val="tx2"/>
                </a:solidFill>
              </a:rPr>
              <a:t>studies;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o-RO" sz="2000" dirty="0" smtClean="0">
                <a:solidFill>
                  <a:schemeClr val="tx2"/>
                </a:solidFill>
              </a:rPr>
              <a:t>Technology transfer.</a:t>
            </a:r>
            <a:endParaRPr lang="ro-RO" sz="20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o-RO" sz="20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o-RO" sz="20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o-RO" sz="2000" dirty="0" smtClean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5" name="Picture 3" descr="C:\Users\Danut Grigoriu\Desktop\Untitle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050" y="0"/>
            <a:ext cx="302895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6600" y="1600200"/>
            <a:ext cx="5638800" cy="4191000"/>
          </a:xfrm>
        </p:spPr>
        <p:txBody>
          <a:bodyPr rtlCol="0">
            <a:normAutofit fontScale="92500"/>
          </a:bodyPr>
          <a:lstStyle/>
          <a:p>
            <a:pPr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altLang="ro-RO" b="1" i="1" u="sng" noProof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Elena P</a:t>
            </a:r>
            <a:r>
              <a:rPr lang="en-US" altLang="ro-RO" b="1" i="1" u="sng" noProof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OPESCU,</a:t>
            </a:r>
          </a:p>
          <a:p>
            <a:pPr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altLang="ro-RO" b="1" i="1" u="sng" noProof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General Director</a:t>
            </a:r>
            <a:r>
              <a:rPr lang="en-US" altLang="ro-RO" b="1" i="1" u="sng" noProof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,</a:t>
            </a:r>
            <a:r>
              <a:rPr lang="ro-RO" altLang="ro-RO" b="1" i="1" u="sng" noProof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 Ministry of Energy</a:t>
            </a:r>
            <a:endParaRPr lang="en-US" altLang="ro-RO" b="1" i="1" u="sng" noProof="1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273050" indent="-27305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Arial" pitchFamily="34" charset="0"/>
              <a:buChar char="•"/>
              <a:defRPr/>
            </a:pPr>
            <a:endParaRPr lang="en-US" altLang="ro-RO" b="1" noProof="1" smtClean="0">
              <a:solidFill>
                <a:srgbClr val="727CA3">
                  <a:lumMod val="75000"/>
                </a:srgbClr>
              </a:solidFill>
              <a:latin typeface="+mj-lt"/>
            </a:endParaRPr>
          </a:p>
          <a:p>
            <a:pPr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ro-RO" b="1" u="sng" noProof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Contact: </a:t>
            </a:r>
          </a:p>
          <a:p>
            <a:pPr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ro-RO" noProof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E-mail: </a:t>
            </a:r>
            <a:r>
              <a:rPr lang="en-US" altLang="ro-RO" noProof="1" smtClean="0">
                <a:solidFill>
                  <a:srgbClr val="002060"/>
                </a:solidFill>
                <a:latin typeface="+mj-lt"/>
                <a:cs typeface="Arial" pitchFamily="34" charset="0"/>
                <a:hlinkClick r:id="rId2"/>
              </a:rPr>
              <a:t>elena.popescu@energie.gov.ro</a:t>
            </a:r>
            <a:r>
              <a:rPr lang="en-US" altLang="ro-RO" noProof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 </a:t>
            </a:r>
          </a:p>
          <a:p>
            <a:pPr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ro-RO" noProof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Tel: +4021 4079932</a:t>
            </a:r>
          </a:p>
          <a:p>
            <a:pPr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ro-RO" noProof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Address: Splaiul Independentei, 202E, Bucharest, Romania</a:t>
            </a:r>
          </a:p>
          <a:p>
            <a:pPr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ro-RO" noProof="1" smtClean="0">
                <a:solidFill>
                  <a:srgbClr val="002060"/>
                </a:solidFill>
                <a:latin typeface="+mj-lt"/>
                <a:cs typeface="Arial" pitchFamily="34" charset="0"/>
                <a:hlinkClick r:id="rId3"/>
              </a:rPr>
              <a:t>www.energie.gov.ro</a:t>
            </a:r>
            <a:r>
              <a:rPr lang="en-US" altLang="ro-RO" noProof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5" name="Picture 5" descr="https://s3.amazonaws.com/img.charteo.com/art_pictures/C0076/Contact-Thank-You-Slides_C0076_051_c01_l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5938"/>
          <a:stretch>
            <a:fillRect/>
          </a:stretch>
        </p:blipFill>
        <p:spPr>
          <a:xfrm>
            <a:off x="490540" y="1371601"/>
            <a:ext cx="2557460" cy="299412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1"/>
            <a:ext cx="8229600" cy="57848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altLang="ro-RO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European and international context</a:t>
            </a:r>
            <a:r>
              <a:rPr lang="en-US" altLang="ro-RO" b="1" dirty="0">
                <a:solidFill>
                  <a:srgbClr val="002060"/>
                </a:solidFill>
                <a:latin typeface="+mj-lt"/>
              </a:rPr>
              <a:t/>
            </a:r>
            <a:br>
              <a:rPr lang="en-US" altLang="ro-RO" b="1" dirty="0">
                <a:solidFill>
                  <a:srgbClr val="002060"/>
                </a:solidFill>
                <a:latin typeface="+mj-lt"/>
              </a:rPr>
            </a:br>
            <a:endParaRPr lang="en-US" dirty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5362" name="Picture 3" descr="C:\Users\Danut Grigoriu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050" y="0"/>
            <a:ext cx="302895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339614"/>
              </p:ext>
            </p:extLst>
          </p:nvPr>
        </p:nvGraphicFramePr>
        <p:xfrm>
          <a:off x="457200" y="1600200"/>
          <a:ext cx="84582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792163"/>
          </a:xfrm>
        </p:spPr>
        <p:txBody>
          <a:bodyPr>
            <a:noAutofit/>
          </a:bodyPr>
          <a:lstStyle/>
          <a:p>
            <a:r>
              <a:rPr lang="en-US" altLang="ro-RO" sz="2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Challenges of current </a:t>
            </a:r>
            <a:br>
              <a:rPr lang="en-US" altLang="ro-RO" sz="2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altLang="ro-RO" sz="2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market designs </a:t>
            </a:r>
            <a:endParaRPr lang="ro-RO" altLang="ro-RO" sz="28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268413"/>
            <a:ext cx="3675062" cy="5081587"/>
          </a:xfr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txBody>
          <a:bodyPr>
            <a:normAutofit/>
          </a:bodyPr>
          <a:lstStyle/>
          <a:p>
            <a:pPr marL="19050" lvl="1" algn="ctr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Font typeface="Wingdings 3" pitchFamily="18" charset="2"/>
              <a:buNone/>
              <a:defRPr/>
            </a:pPr>
            <a:r>
              <a:rPr lang="en-GB" sz="2000" b="1" dirty="0">
                <a:solidFill>
                  <a:srgbClr val="002060"/>
                </a:solidFill>
              </a:rPr>
              <a:t>The Current Situation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tabLst>
                <a:tab pos="271463" algn="l"/>
              </a:tabLst>
              <a:defRPr/>
            </a:pPr>
            <a:r>
              <a:rPr lang="en-US" sz="1800" dirty="0">
                <a:solidFill>
                  <a:srgbClr val="002060"/>
                </a:solidFill>
              </a:rPr>
              <a:t>Current electricity wholesale markets </a:t>
            </a:r>
            <a:r>
              <a:rPr lang="en-US" sz="1800" dirty="0" smtClean="0">
                <a:solidFill>
                  <a:srgbClr val="002060"/>
                </a:solidFill>
              </a:rPr>
              <a:t>do </a:t>
            </a:r>
            <a:r>
              <a:rPr lang="en-US" sz="1800" dirty="0">
                <a:solidFill>
                  <a:srgbClr val="002060"/>
                </a:solidFill>
              </a:rPr>
              <a:t>not provide the appropriate long-term investment incentives for low carbon technologies such </a:t>
            </a:r>
            <a:r>
              <a:rPr lang="en-US" sz="1800" dirty="0" smtClean="0">
                <a:solidFill>
                  <a:srgbClr val="002060"/>
                </a:solidFill>
              </a:rPr>
              <a:t>as:</a:t>
            </a:r>
          </a:p>
          <a:p>
            <a:pPr marL="457200" lvl="2" indent="-273050" algn="just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tabLst>
                <a:tab pos="271463" algn="l"/>
              </a:tabLst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Hydro</a:t>
            </a:r>
          </a:p>
          <a:p>
            <a:pPr marL="457200" lvl="2" indent="-273050" algn="just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tabLst>
                <a:tab pos="271463" algn="l"/>
              </a:tabLst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Wind</a:t>
            </a:r>
          </a:p>
          <a:p>
            <a:pPr marL="457200" lvl="2" indent="-273050" algn="just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tabLst>
                <a:tab pos="271463" algn="l"/>
              </a:tabLst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Solar</a:t>
            </a:r>
            <a:endParaRPr lang="ro-RO" sz="2000" dirty="0" smtClean="0">
              <a:solidFill>
                <a:srgbClr val="002060"/>
              </a:solidFill>
            </a:endParaRPr>
          </a:p>
          <a:p>
            <a:pPr marL="457200" lvl="2" indent="-273050" algn="just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tabLst>
                <a:tab pos="271463" algn="l"/>
              </a:tabLst>
              <a:defRPr/>
            </a:pPr>
            <a:r>
              <a:rPr lang="en-US" sz="2000" dirty="0">
                <a:solidFill>
                  <a:srgbClr val="002060"/>
                </a:solidFill>
              </a:rPr>
              <a:t>Nuclear</a:t>
            </a:r>
          </a:p>
          <a:p>
            <a:pPr marL="274637" lvl="2" algn="just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tabLst>
                <a:tab pos="271463" algn="l"/>
              </a:tabLst>
              <a:defRPr/>
            </a:pPr>
            <a:r>
              <a:rPr lang="en-US" sz="1800" dirty="0" smtClean="0">
                <a:solidFill>
                  <a:srgbClr val="002060"/>
                </a:solidFill>
              </a:rPr>
              <a:t>Forcing </a:t>
            </a:r>
            <a:r>
              <a:rPr lang="en-US" sz="1800" dirty="0">
                <a:solidFill>
                  <a:srgbClr val="002060"/>
                </a:solidFill>
              </a:rPr>
              <a:t>low-carbon investments in such markets would require very high CO2 prices and </a:t>
            </a:r>
            <a:r>
              <a:rPr lang="ro-RO" sz="1800" dirty="0" smtClean="0">
                <a:solidFill>
                  <a:srgbClr val="002060"/>
                </a:solidFill>
              </a:rPr>
              <a:t>could </a:t>
            </a:r>
            <a:r>
              <a:rPr lang="en-US" sz="1800" dirty="0" smtClean="0">
                <a:solidFill>
                  <a:srgbClr val="002060"/>
                </a:solidFill>
              </a:rPr>
              <a:t>entail </a:t>
            </a:r>
            <a:r>
              <a:rPr lang="en-US" sz="1800" dirty="0">
                <a:solidFill>
                  <a:srgbClr val="002060"/>
                </a:solidFill>
              </a:rPr>
              <a:t>serious risks to the security of electricity </a:t>
            </a:r>
            <a:r>
              <a:rPr lang="en-US" sz="1800" dirty="0" smtClean="0">
                <a:solidFill>
                  <a:srgbClr val="002060"/>
                </a:solidFill>
              </a:rPr>
              <a:t>supply</a:t>
            </a:r>
            <a:endParaRPr lang="en-GB" sz="1800" b="1" dirty="0">
              <a:solidFill>
                <a:srgbClr val="002060"/>
              </a:solidFill>
            </a:endParaRPr>
          </a:p>
          <a:p>
            <a:pPr marL="180975" lvl="1" indent="-180975" algn="just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tabLst>
                <a:tab pos="271463" algn="l"/>
              </a:tabLst>
              <a:defRPr/>
            </a:pPr>
            <a:endParaRPr lang="en-GB" b="1" kern="0" dirty="0">
              <a:solidFill>
                <a:srgbClr val="002060"/>
              </a:solidFill>
              <a:latin typeface="+mj-lt"/>
              <a:cs typeface="Calibri" pitchFamily="34" charset="0"/>
            </a:endParaRPr>
          </a:p>
          <a:p>
            <a:pPr>
              <a:defRPr/>
            </a:pPr>
            <a:endParaRPr lang="ro-RO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9124" y="1643050"/>
            <a:ext cx="4429156" cy="4108817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19050" lvl="1" indent="-273050" algn="ctr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76000"/>
              <a:tabLst>
                <a:tab pos="271463" algn="l"/>
              </a:tabLst>
              <a:defRPr/>
            </a:pPr>
            <a:r>
              <a:rPr lang="en-GB" sz="2000" b="1" dirty="0">
                <a:solidFill>
                  <a:srgbClr val="002060"/>
                </a:solidFill>
              </a:rPr>
              <a:t>The way forward</a:t>
            </a:r>
            <a:endParaRPr lang="en-US" sz="2000" b="1" dirty="0">
              <a:solidFill>
                <a:srgbClr val="002060"/>
              </a:solidFill>
            </a:endParaRPr>
          </a:p>
          <a:p>
            <a:pPr marL="0" lvl="1" indent="-273050" algn="just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76000"/>
              <a:buFont typeface="Wingdings 3" pitchFamily="18" charset="2"/>
              <a:buChar char=""/>
              <a:tabLst>
                <a:tab pos="271463" algn="l"/>
              </a:tabLst>
              <a:defRPr/>
            </a:pPr>
            <a:r>
              <a:rPr lang="en-US" noProof="1" smtClean="0">
                <a:solidFill>
                  <a:srgbClr val="002060"/>
                </a:solidFill>
              </a:rPr>
              <a:t>Ensuring low-carbon investment in electricity requires new arrangements for appropriate long-term investment signals as well as a robust CO2 price</a:t>
            </a:r>
          </a:p>
          <a:p>
            <a:pPr marL="0" lvl="1" indent="-273050" algn="just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76000"/>
              <a:buFont typeface="Wingdings 3" pitchFamily="18" charset="2"/>
              <a:buChar char=""/>
              <a:tabLst>
                <a:tab pos="271463" algn="l"/>
              </a:tabLst>
              <a:defRPr/>
            </a:pPr>
            <a:r>
              <a:rPr lang="en-US" noProof="1" smtClean="0">
                <a:solidFill>
                  <a:srgbClr val="002060"/>
                </a:solidFill>
              </a:rPr>
              <a:t>Different technologies will play different roles</a:t>
            </a:r>
          </a:p>
          <a:p>
            <a:pPr marL="457200" lvl="2" indent="-273050" algn="just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76000"/>
              <a:buFont typeface="Wingdings 3" pitchFamily="18" charset="2"/>
              <a:buChar char=""/>
              <a:tabLst>
                <a:tab pos="271463" algn="l"/>
              </a:tabLst>
              <a:defRPr/>
            </a:pPr>
            <a:r>
              <a:rPr lang="en-US" noProof="1" smtClean="0">
                <a:solidFill>
                  <a:srgbClr val="002060"/>
                </a:solidFill>
              </a:rPr>
              <a:t>Nuclear and hydro, for instance, are dispatchable</a:t>
            </a:r>
          </a:p>
          <a:p>
            <a:pPr marL="457200" lvl="2" indent="-273050" algn="just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76000"/>
              <a:buFont typeface="Wingdings 3" pitchFamily="18" charset="2"/>
              <a:buChar char=""/>
              <a:tabLst>
                <a:tab pos="271463" algn="l"/>
              </a:tabLst>
              <a:defRPr/>
            </a:pPr>
            <a:r>
              <a:rPr lang="en-US" noProof="1" smtClean="0">
                <a:solidFill>
                  <a:srgbClr val="002060"/>
                </a:solidFill>
              </a:rPr>
              <a:t>Wind and solar are not dispatchable </a:t>
            </a:r>
          </a:p>
          <a:p>
            <a:pPr marL="0" lvl="1" indent="-273050" algn="just"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76000"/>
              <a:buFont typeface="Wingdings 3" pitchFamily="18" charset="2"/>
              <a:buChar char=""/>
              <a:tabLst>
                <a:tab pos="271463" algn="l"/>
              </a:tabLst>
              <a:defRPr/>
            </a:pPr>
            <a:r>
              <a:rPr lang="en-US" noProof="1" smtClean="0">
                <a:solidFill>
                  <a:srgbClr val="002060"/>
                </a:solidFill>
              </a:rPr>
              <a:t>The system effects of each technology need to be appropriately taken into account and costs fairly allocated</a:t>
            </a:r>
            <a:endParaRPr lang="en-US" noProof="1">
              <a:solidFill>
                <a:srgbClr val="002060"/>
              </a:solidFill>
            </a:endParaRPr>
          </a:p>
        </p:txBody>
      </p:sp>
      <p:pic>
        <p:nvPicPr>
          <p:cNvPr id="6" name="Picture 3" descr="C:\Users\Danut Grigoriu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050" y="0"/>
            <a:ext cx="302895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56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63" y="0"/>
            <a:ext cx="30305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28624" y="0"/>
            <a:ext cx="7572376" cy="990600"/>
          </a:xfrm>
        </p:spPr>
        <p:txBody>
          <a:bodyPr/>
          <a:lstStyle/>
          <a:p>
            <a:pPr eaLnBrk="1" hangingPunct="1"/>
            <a:r>
              <a:rPr lang="en-US" altLang="ro-RO" sz="26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The structure of </a:t>
            </a:r>
            <a:br>
              <a:rPr lang="en-US" altLang="ro-RO" sz="26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en-US" altLang="ro-RO" sz="26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the gross production (2015)</a:t>
            </a:r>
            <a:endParaRPr lang="ro-RO" altLang="ro-RO" sz="26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56092298"/>
              </p:ext>
            </p:extLst>
          </p:nvPr>
        </p:nvGraphicFramePr>
        <p:xfrm>
          <a:off x="457200" y="1219200"/>
          <a:ext cx="8229600" cy="516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45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63" y="0"/>
            <a:ext cx="30305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7456487" cy="719137"/>
          </a:xfrm>
        </p:spPr>
        <p:txBody>
          <a:bodyPr/>
          <a:lstStyle/>
          <a:p>
            <a:r>
              <a:rPr lang="en-US" altLang="ro-RO" sz="26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The strengths promoted</a:t>
            </a:r>
            <a:r>
              <a:rPr lang="ro-RO" altLang="ro-RO" sz="26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908050"/>
            <a:ext cx="8229600" cy="5949950"/>
          </a:xfrm>
        </p:spPr>
        <p:txBody>
          <a:bodyPr>
            <a:normAutofit lnSpcReduction="10000"/>
          </a:bodyPr>
          <a:lstStyle/>
          <a:p>
            <a:pPr marL="284480" indent="-27432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200" noProof="1" smtClean="0">
                <a:solidFill>
                  <a:srgbClr val="002060"/>
                </a:solidFill>
              </a:rPr>
              <a:t>Ensure energy security of Romania for a minimum cost</a:t>
            </a:r>
          </a:p>
          <a:p>
            <a:pPr marL="559118" lvl="1" indent="-27432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200" noProof="1" smtClean="0">
                <a:solidFill>
                  <a:srgbClr val="002060"/>
                </a:solidFill>
              </a:rPr>
              <a:t>A neutral approach from the point of view of technology with reduced carbon footprint and internalize externalities in the cost of producing electricity for all energy technologies;</a:t>
            </a:r>
          </a:p>
          <a:p>
            <a:pPr marL="559118" lvl="1" indent="-27432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200" noProof="1" smtClean="0">
                <a:solidFill>
                  <a:srgbClr val="002060"/>
                </a:solidFill>
              </a:rPr>
              <a:t>Choosing  the optimal energy mix based on existing resources</a:t>
            </a:r>
          </a:p>
          <a:p>
            <a:pPr marL="833755" lvl="2" indent="-27432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200" noProof="1" smtClean="0">
                <a:solidFill>
                  <a:srgbClr val="002060"/>
                </a:solidFill>
              </a:rPr>
              <a:t>Hydro</a:t>
            </a:r>
          </a:p>
          <a:p>
            <a:pPr marL="833755" lvl="2" indent="-27432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200" noProof="1" smtClean="0">
                <a:solidFill>
                  <a:srgbClr val="002060"/>
                </a:solidFill>
              </a:rPr>
              <a:t>Coal</a:t>
            </a:r>
          </a:p>
          <a:p>
            <a:pPr marL="833755" lvl="2" indent="-27432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200" noProof="1" smtClean="0">
                <a:solidFill>
                  <a:srgbClr val="002060"/>
                </a:solidFill>
              </a:rPr>
              <a:t>Natural gas</a:t>
            </a:r>
          </a:p>
          <a:p>
            <a:pPr marL="833755" lvl="2" indent="-27432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200" noProof="1" smtClean="0">
                <a:solidFill>
                  <a:srgbClr val="002060"/>
                </a:solidFill>
              </a:rPr>
              <a:t>Uranium</a:t>
            </a:r>
          </a:p>
          <a:p>
            <a:pPr marL="833755" lvl="2" indent="-27432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altLang="ro-RO" sz="2000" noProof="1" smtClean="0">
                <a:solidFill>
                  <a:srgbClr val="002060"/>
                </a:solidFill>
              </a:rPr>
              <a:t>Increase the share of renewable energy, together with grid reinforcement and smart grid development</a:t>
            </a:r>
          </a:p>
          <a:p>
            <a:pPr marL="284480" indent="-27432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200" noProof="1" smtClean="0">
                <a:solidFill>
                  <a:srgbClr val="002060"/>
                </a:solidFill>
              </a:rPr>
              <a:t>Decarbonisation in the production sector but at an affordble cost</a:t>
            </a:r>
          </a:p>
          <a:p>
            <a:pPr marL="559118" lvl="1" indent="-27432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200" noProof="1" smtClean="0">
                <a:solidFill>
                  <a:srgbClr val="002060"/>
                </a:solidFill>
              </a:rPr>
              <a:t>The choice of technologies that bring added value to economic growth and employment</a:t>
            </a:r>
          </a:p>
          <a:p>
            <a:pPr marL="559118" lvl="1" indent="-27432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200" noProof="1" smtClean="0">
                <a:solidFill>
                  <a:srgbClr val="002060"/>
                </a:solidFill>
              </a:rPr>
              <a:t>Maintaining economic competitiveness</a:t>
            </a:r>
          </a:p>
          <a:p>
            <a:pPr marL="559118" lvl="1" indent="-27432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endParaRPr lang="en-US" sz="2200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36269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63" y="0"/>
            <a:ext cx="30305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990600"/>
          </a:xfrm>
        </p:spPr>
        <p:txBody>
          <a:bodyPr/>
          <a:lstStyle/>
          <a:p>
            <a:pPr eaLnBrk="1" hangingPunct="1"/>
            <a:r>
              <a:rPr lang="ro-RO" altLang="ro-RO" sz="2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The available installed capacities 2010-2014 – wind</a:t>
            </a:r>
            <a:endParaRPr lang="en-US" sz="2800" dirty="0" smtClean="0">
              <a:latin typeface="Garamond" panose="02020404030301010803" pitchFamily="18" charset="0"/>
            </a:endParaRP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" y="1676400"/>
            <a:ext cx="7994650" cy="4525963"/>
          </a:xfrm>
        </p:spPr>
      </p:pic>
    </p:spTree>
    <p:extLst>
      <p:ext uri="{BB962C8B-B14F-4D97-AF65-F5344CB8AC3E}">
        <p14:creationId xmlns:p14="http://schemas.microsoft.com/office/powerpoint/2010/main" val="200914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838200"/>
          </a:xfrm>
        </p:spPr>
        <p:txBody>
          <a:bodyPr/>
          <a:lstStyle/>
          <a:p>
            <a:pPr eaLnBrk="1" hangingPunct="1"/>
            <a:r>
              <a:rPr lang="ro-RO" altLang="ro-RO" sz="2800" b="1" dirty="0" smtClean="0">
                <a:solidFill>
                  <a:srgbClr val="002060"/>
                </a:solidFill>
                <a:latin typeface="Garamond" pitchFamily="18" charset="0"/>
              </a:rPr>
              <a:t>The available installed capacities 2010-2014 solar</a:t>
            </a:r>
            <a:endParaRPr lang="en-US" sz="2800" dirty="0" smtClean="0"/>
          </a:p>
        </p:txBody>
      </p:sp>
      <p:pic>
        <p:nvPicPr>
          <p:cNvPr id="18434" name="Picture 5" descr="C:\Users\Danut Grigoriu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82550"/>
            <a:ext cx="34480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62000" y="2057400"/>
            <a:ext cx="8001000" cy="4286250"/>
          </a:xfrm>
        </p:spPr>
      </p:pic>
    </p:spTree>
    <p:extLst>
      <p:ext uri="{BB962C8B-B14F-4D97-AF65-F5344CB8AC3E}">
        <p14:creationId xmlns:p14="http://schemas.microsoft.com/office/powerpoint/2010/main" val="189949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>
          <a:xfrm>
            <a:off x="457200" y="518320"/>
            <a:ext cx="8229600" cy="777080"/>
          </a:xfrm>
        </p:spPr>
        <p:txBody>
          <a:bodyPr/>
          <a:lstStyle/>
          <a:p>
            <a:pPr eaLnBrk="1" hangingPunct="1"/>
            <a:r>
              <a:rPr lang="ro-RO" altLang="ro-RO" sz="2400" b="1" dirty="0" smtClean="0">
                <a:solidFill>
                  <a:srgbClr val="002060"/>
                </a:solidFill>
                <a:latin typeface="Garamond" pitchFamily="18" charset="0"/>
              </a:rPr>
              <a:t/>
            </a:r>
            <a:br>
              <a:rPr lang="ro-RO" altLang="ro-RO" sz="2400" b="1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en-US" altLang="ro-RO" sz="2400" b="1" dirty="0" smtClean="0">
                <a:solidFill>
                  <a:srgbClr val="002060"/>
                </a:solidFill>
                <a:latin typeface="Garamond" pitchFamily="18" charset="0"/>
              </a:rPr>
              <a:t>RES </a:t>
            </a:r>
            <a:r>
              <a:rPr lang="ro-RO" altLang="ro-RO" sz="2400" b="1" dirty="0" smtClean="0">
                <a:solidFill>
                  <a:srgbClr val="002060"/>
                </a:solidFill>
                <a:latin typeface="Garamond" pitchFamily="18" charset="0"/>
              </a:rPr>
              <a:t>development </a:t>
            </a:r>
            <a:r>
              <a:rPr lang="en-US" altLang="ro-RO" sz="2400" b="1" dirty="0" smtClean="0">
                <a:solidFill>
                  <a:srgbClr val="002060"/>
                </a:solidFill>
                <a:latin typeface="Garamond" pitchFamily="18" charset="0"/>
              </a:rPr>
              <a:t>– </a:t>
            </a:r>
            <a:r>
              <a:rPr lang="ro-RO" altLang="ro-RO" sz="2400" b="1" dirty="0" smtClean="0">
                <a:solidFill>
                  <a:srgbClr val="002060"/>
                </a:solidFill>
                <a:latin typeface="Garamond" pitchFamily="18" charset="0"/>
              </a:rPr>
              <a:t>priority versus challenges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486400"/>
          </a:xfrm>
          <a:ln>
            <a:noFill/>
          </a:ln>
        </p:spPr>
        <p:txBody>
          <a:bodyPr/>
          <a:lstStyle/>
          <a:p>
            <a:pPr marL="353060" eaLnBrk="1" fontAlgn="auto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o-RO" sz="2000" noProof="1" smtClean="0">
                <a:solidFill>
                  <a:srgbClr val="002060"/>
                </a:solidFill>
                <a:latin typeface="+mj-lt"/>
              </a:rPr>
              <a:t>At the end of 2011, Romania has </a:t>
            </a:r>
            <a:r>
              <a:rPr lang="ro-RO" sz="2000" b="1" noProof="1" smtClean="0">
                <a:solidFill>
                  <a:srgbClr val="002060"/>
                </a:solidFill>
                <a:latin typeface="+mj-lt"/>
              </a:rPr>
              <a:t>exceeded</a:t>
            </a:r>
            <a:r>
              <a:rPr lang="ro-RO" sz="2000" noProof="1" smtClean="0">
                <a:solidFill>
                  <a:srgbClr val="002060"/>
                </a:solidFill>
                <a:latin typeface="+mj-lt"/>
              </a:rPr>
              <a:t> its first interim national target set for 2011 and 2012 - 19% of energy from renewable sources in gross final consumption of energy, achieving a level of 23.6% </a:t>
            </a:r>
          </a:p>
          <a:p>
            <a:pPr marL="353060" eaLnBrk="1" fontAlgn="auto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o-RO" sz="2000" noProof="1" smtClean="0">
                <a:solidFill>
                  <a:srgbClr val="002060"/>
                </a:solidFill>
                <a:latin typeface="+mj-lt"/>
              </a:rPr>
              <a:t>This level is almost equal to the national target assumed by Romania and established through Directive 2009/28/EC for 2020 – 24%</a:t>
            </a:r>
          </a:p>
          <a:p>
            <a:pPr marL="353060" eaLnBrk="1" fontAlgn="auto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o-RO" sz="2000" b="1" noProof="1" smtClean="0">
                <a:solidFill>
                  <a:srgbClr val="002060"/>
                </a:solidFill>
                <a:latin typeface="+mj-lt"/>
              </a:rPr>
              <a:t>Challenges</a:t>
            </a:r>
            <a:r>
              <a:rPr lang="ro-RO" sz="2000" noProof="1" smtClean="0">
                <a:solidFill>
                  <a:srgbClr val="002060"/>
                </a:solidFill>
                <a:latin typeface="+mj-lt"/>
              </a:rPr>
              <a:t>:</a:t>
            </a:r>
          </a:p>
          <a:p>
            <a:pPr marL="295910" indent="-28575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noProof="1" smtClean="0">
                <a:solidFill>
                  <a:srgbClr val="002060"/>
                </a:solidFill>
                <a:latin typeface="+mj-lt"/>
              </a:rPr>
              <a:t>Development of RES much quicker than anticipated –overgenerous initial grant of </a:t>
            </a:r>
            <a:r>
              <a:rPr lang="ro-RO" sz="2000" noProof="1" smtClean="0">
                <a:solidFill>
                  <a:srgbClr val="002060"/>
                </a:solidFill>
                <a:latin typeface="+mj-lt"/>
              </a:rPr>
              <a:t> G</a:t>
            </a:r>
            <a:r>
              <a:rPr lang="en-US" sz="2000" noProof="1" smtClean="0">
                <a:solidFill>
                  <a:srgbClr val="002060"/>
                </a:solidFill>
                <a:latin typeface="+mj-lt"/>
              </a:rPr>
              <a:t>Cs</a:t>
            </a:r>
            <a:endParaRPr lang="ro-RO" sz="2000" noProof="1" smtClean="0">
              <a:solidFill>
                <a:srgbClr val="002060"/>
              </a:solidFill>
              <a:latin typeface="+mj-lt"/>
            </a:endParaRPr>
          </a:p>
          <a:p>
            <a:pPr marL="295910" indent="-28575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o-RO" sz="2000" noProof="1" smtClean="0">
                <a:solidFill>
                  <a:srgbClr val="002060"/>
                </a:solidFill>
                <a:latin typeface="+mj-lt"/>
              </a:rPr>
              <a:t>Higher cost to consumers</a:t>
            </a:r>
          </a:p>
          <a:p>
            <a:pPr marL="295910" indent="-28575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o-RO" sz="2000" noProof="1" smtClean="0">
                <a:solidFill>
                  <a:srgbClr val="002060"/>
                </a:solidFill>
                <a:latin typeface="+mj-lt"/>
              </a:rPr>
              <a:t>V</a:t>
            </a:r>
            <a:r>
              <a:rPr lang="en-US" sz="2000" noProof="1" smtClean="0">
                <a:solidFill>
                  <a:srgbClr val="002060"/>
                </a:solidFill>
                <a:latin typeface="+mj-lt"/>
              </a:rPr>
              <a:t>arious measures taken to mitigate effect but these often applied to </a:t>
            </a:r>
            <a:r>
              <a:rPr lang="ro-RO" sz="2000" noProof="1" smtClean="0">
                <a:solidFill>
                  <a:srgbClr val="002060"/>
                </a:solidFill>
                <a:latin typeface="+mj-lt"/>
              </a:rPr>
              <a:t>e</a:t>
            </a:r>
            <a:r>
              <a:rPr lang="en-US" sz="2000" noProof="1" smtClean="0">
                <a:solidFill>
                  <a:srgbClr val="002060"/>
                </a:solidFill>
                <a:latin typeface="+mj-lt"/>
              </a:rPr>
              <a:t>xisting</a:t>
            </a:r>
            <a:r>
              <a:rPr lang="ro-RO" sz="2000" noProof="1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noProof="1" smtClean="0">
                <a:solidFill>
                  <a:srgbClr val="002060"/>
                </a:solidFill>
                <a:latin typeface="+mj-lt"/>
              </a:rPr>
              <a:t>projects</a:t>
            </a:r>
          </a:p>
          <a:p>
            <a:pPr marL="295910" indent="-28575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noProof="1" smtClean="0">
                <a:solidFill>
                  <a:srgbClr val="002060"/>
                </a:solidFill>
                <a:latin typeface="+mj-lt"/>
              </a:rPr>
              <a:t>Not enough money in the system</a:t>
            </a:r>
            <a:r>
              <a:rPr lang="ro-RO" sz="2000" noProof="1" smtClean="0">
                <a:solidFill>
                  <a:srgbClr val="002060"/>
                </a:solidFill>
                <a:latin typeface="+mj-lt"/>
              </a:rPr>
              <a:t>: </a:t>
            </a:r>
            <a:endParaRPr lang="en-US" sz="2000" noProof="1" smtClean="0">
              <a:solidFill>
                <a:srgbClr val="002060"/>
              </a:solidFill>
              <a:latin typeface="+mj-lt"/>
            </a:endParaRPr>
          </a:p>
          <a:p>
            <a:pPr marL="10160" indent="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o-RO" sz="2000" noProof="1" smtClean="0">
                <a:solidFill>
                  <a:srgbClr val="002060"/>
                </a:solidFill>
                <a:latin typeface="+mj-lt"/>
              </a:rPr>
              <a:t>	- </a:t>
            </a:r>
            <a:r>
              <a:rPr lang="en-US" sz="2000" noProof="1" smtClean="0">
                <a:solidFill>
                  <a:srgbClr val="002060"/>
                </a:solidFill>
                <a:latin typeface="+mj-lt"/>
              </a:rPr>
              <a:t>Either generators lose out on funding</a:t>
            </a:r>
          </a:p>
          <a:p>
            <a:pPr marL="10160" indent="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o-RO" sz="2000" noProof="1" smtClean="0">
                <a:solidFill>
                  <a:srgbClr val="002060"/>
                </a:solidFill>
                <a:latin typeface="+mj-lt"/>
              </a:rPr>
              <a:t>	- </a:t>
            </a:r>
            <a:r>
              <a:rPr lang="en-US" sz="2000" noProof="1" smtClean="0">
                <a:solidFill>
                  <a:srgbClr val="002060"/>
                </a:solidFill>
                <a:latin typeface="+mj-lt"/>
              </a:rPr>
              <a:t>Or consumers lose out in higher prices</a:t>
            </a:r>
            <a:endParaRPr lang="ro-RO" sz="2000" noProof="1" smtClean="0">
              <a:solidFill>
                <a:srgbClr val="002060"/>
              </a:solidFill>
              <a:latin typeface="+mj-lt"/>
            </a:endParaRPr>
          </a:p>
          <a:p>
            <a:pPr marL="295910" indent="-28575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noProof="1" smtClean="0">
                <a:solidFill>
                  <a:srgbClr val="002060"/>
                </a:solidFill>
                <a:latin typeface="+mj-lt"/>
              </a:rPr>
              <a:t>Problem is therefore about sharing the shortfall</a:t>
            </a:r>
            <a:r>
              <a:rPr lang="ro-RO" sz="2000" noProof="1" smtClean="0">
                <a:solidFill>
                  <a:srgbClr val="002060"/>
                </a:solidFill>
                <a:latin typeface="+mj-lt"/>
              </a:rPr>
              <a:t> : between producers/consumers</a:t>
            </a:r>
          </a:p>
          <a:p>
            <a:pPr marL="10160" indent="0" eaLnBrk="1" fontAlgn="auto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sz="1800" dirty="0">
              <a:latin typeface="+mj-lt"/>
            </a:endParaRPr>
          </a:p>
        </p:txBody>
      </p:sp>
      <p:pic>
        <p:nvPicPr>
          <p:cNvPr id="16387" name="Picture 4" descr="C:\Users\Danut Grigoriu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05500" y="115888"/>
            <a:ext cx="320516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63" y="0"/>
            <a:ext cx="30305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6781799" cy="1020762"/>
          </a:xfrm>
        </p:spPr>
        <p:txBody>
          <a:bodyPr/>
          <a:lstStyle/>
          <a:p>
            <a:r>
              <a:rPr lang="ro-RO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Profitability of producers versus </a:t>
            </a:r>
            <a:br>
              <a:rPr lang="ro-RO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ro-RO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Affordability for consumers</a:t>
            </a:r>
            <a:endParaRPr lang="ro-RO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410200"/>
          </a:xfrm>
        </p:spPr>
        <p:txBody>
          <a:bodyPr/>
          <a:lstStyle/>
          <a:p>
            <a:r>
              <a:rPr lang="ro-RO" sz="2000" b="1" dirty="0">
                <a:solidFill>
                  <a:srgbClr val="002060"/>
                </a:solidFill>
              </a:rPr>
              <a:t>Real issue</a:t>
            </a:r>
            <a:r>
              <a:rPr lang="ro-RO" sz="2000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ro-RO" sz="2000" dirty="0" smtClean="0">
                <a:solidFill>
                  <a:srgbClr val="002060"/>
                </a:solidFill>
              </a:rPr>
              <a:t>- </a:t>
            </a:r>
            <a:r>
              <a:rPr lang="en-US" sz="2000" dirty="0" smtClean="0">
                <a:solidFill>
                  <a:srgbClr val="002060"/>
                </a:solidFill>
              </a:rPr>
              <a:t>Wholesale </a:t>
            </a:r>
            <a:r>
              <a:rPr lang="en-US" sz="2000" dirty="0">
                <a:solidFill>
                  <a:srgbClr val="002060"/>
                </a:solidFill>
              </a:rPr>
              <a:t>price is significant element in GC investment profitability</a:t>
            </a:r>
          </a:p>
          <a:p>
            <a:pPr marL="0" indent="0">
              <a:buNone/>
            </a:pPr>
            <a:r>
              <a:rPr lang="ro-RO" sz="2000" dirty="0">
                <a:solidFill>
                  <a:srgbClr val="002060"/>
                </a:solidFill>
              </a:rPr>
              <a:t>	</a:t>
            </a:r>
            <a:r>
              <a:rPr lang="ro-RO" sz="2000" dirty="0" smtClean="0">
                <a:solidFill>
                  <a:srgbClr val="002060"/>
                </a:solidFill>
              </a:rPr>
              <a:t>- introduce an un</a:t>
            </a:r>
            <a:r>
              <a:rPr lang="en-US" sz="2000" dirty="0" smtClean="0">
                <a:solidFill>
                  <a:srgbClr val="002060"/>
                </a:solidFill>
              </a:rPr>
              <a:t>certainty </a:t>
            </a:r>
            <a:r>
              <a:rPr lang="en-US" sz="2000" dirty="0">
                <a:solidFill>
                  <a:srgbClr val="002060"/>
                </a:solidFill>
              </a:rPr>
              <a:t>in </a:t>
            </a:r>
            <a:r>
              <a:rPr lang="en-US" sz="2000" dirty="0" smtClean="0">
                <a:solidFill>
                  <a:srgbClr val="002060"/>
                </a:solidFill>
              </a:rPr>
              <a:t>the </a:t>
            </a:r>
            <a:r>
              <a:rPr lang="en-US" sz="2000" dirty="0">
                <a:solidFill>
                  <a:srgbClr val="002060"/>
                </a:solidFill>
              </a:rPr>
              <a:t>investment model</a:t>
            </a:r>
          </a:p>
          <a:p>
            <a:pPr marL="0" indent="0">
              <a:buNone/>
            </a:pPr>
            <a:r>
              <a:rPr lang="ro-RO" sz="2000" dirty="0" smtClean="0">
                <a:solidFill>
                  <a:srgbClr val="002060"/>
                </a:solidFill>
              </a:rPr>
              <a:t>- </a:t>
            </a:r>
            <a:r>
              <a:rPr lang="en-US" sz="2000" dirty="0" smtClean="0">
                <a:solidFill>
                  <a:srgbClr val="002060"/>
                </a:solidFill>
              </a:rPr>
              <a:t>Higher </a:t>
            </a:r>
            <a:r>
              <a:rPr lang="en-US" sz="2000" dirty="0">
                <a:solidFill>
                  <a:srgbClr val="002060"/>
                </a:solidFill>
              </a:rPr>
              <a:t>wholesale price = better RES return but negative result on consumer affordability –regardless of GC cost</a:t>
            </a:r>
          </a:p>
          <a:p>
            <a:pPr marL="0" indent="0">
              <a:buNone/>
            </a:pPr>
            <a:r>
              <a:rPr lang="ro-RO" sz="2000" dirty="0" smtClean="0">
                <a:solidFill>
                  <a:srgbClr val="002060"/>
                </a:solidFill>
              </a:rPr>
              <a:t>- Increase </a:t>
            </a:r>
            <a:r>
              <a:rPr lang="ro-RO" sz="2000" dirty="0">
                <a:solidFill>
                  <a:srgbClr val="002060"/>
                </a:solidFill>
              </a:rPr>
              <a:t>quota </a:t>
            </a:r>
            <a:r>
              <a:rPr lang="ro-RO" sz="2000" dirty="0" smtClean="0">
                <a:solidFill>
                  <a:srgbClr val="002060"/>
                </a:solidFill>
              </a:rPr>
              <a:t>of RES = </a:t>
            </a:r>
            <a:r>
              <a:rPr lang="ro-RO" sz="2000" dirty="0">
                <a:solidFill>
                  <a:srgbClr val="002060"/>
                </a:solidFill>
              </a:rPr>
              <a:t>increase cost</a:t>
            </a:r>
          </a:p>
          <a:p>
            <a:r>
              <a:rPr lang="ro-RO" sz="2000" dirty="0" smtClean="0">
                <a:solidFill>
                  <a:srgbClr val="002060"/>
                </a:solidFill>
              </a:rPr>
              <a:t>Affordability </a:t>
            </a:r>
            <a:r>
              <a:rPr lang="ro-RO" sz="2000" dirty="0">
                <a:solidFill>
                  <a:srgbClr val="002060"/>
                </a:solidFill>
              </a:rPr>
              <a:t>determined by:</a:t>
            </a:r>
          </a:p>
          <a:p>
            <a:pPr marL="0" indent="0">
              <a:buNone/>
            </a:pPr>
            <a:r>
              <a:rPr lang="ro-RO" sz="2000" dirty="0" smtClean="0">
                <a:solidFill>
                  <a:srgbClr val="002060"/>
                </a:solidFill>
              </a:rPr>
              <a:t>	- Consumer </a:t>
            </a:r>
            <a:r>
              <a:rPr lang="ro-RO" sz="2000" dirty="0">
                <a:solidFill>
                  <a:srgbClr val="002060"/>
                </a:solidFill>
              </a:rPr>
              <a:t>income</a:t>
            </a:r>
          </a:p>
          <a:p>
            <a:pPr marL="0" indent="0">
              <a:buNone/>
            </a:pPr>
            <a:r>
              <a:rPr lang="ro-RO" sz="2000" dirty="0" smtClean="0">
                <a:solidFill>
                  <a:srgbClr val="002060"/>
                </a:solidFill>
              </a:rPr>
              <a:t>	- </a:t>
            </a:r>
            <a:r>
              <a:rPr lang="en-US" sz="2000" dirty="0" smtClean="0">
                <a:solidFill>
                  <a:srgbClr val="002060"/>
                </a:solidFill>
              </a:rPr>
              <a:t>Cost </a:t>
            </a:r>
            <a:r>
              <a:rPr lang="en-US" sz="2000" dirty="0">
                <a:solidFill>
                  <a:srgbClr val="002060"/>
                </a:solidFill>
              </a:rPr>
              <a:t>of other elements of electricity price </a:t>
            </a:r>
            <a:r>
              <a:rPr lang="ro-RO" sz="2000" dirty="0" smtClean="0">
                <a:solidFill>
                  <a:srgbClr val="002060"/>
                </a:solidFill>
              </a:rPr>
              <a:t>	</a:t>
            </a:r>
            <a:r>
              <a:rPr lang="en-US" sz="2000" dirty="0" smtClean="0">
                <a:solidFill>
                  <a:srgbClr val="002060"/>
                </a:solidFill>
              </a:rPr>
              <a:t>(</a:t>
            </a:r>
            <a:r>
              <a:rPr lang="en-US" sz="2000" dirty="0">
                <a:solidFill>
                  <a:srgbClr val="002060"/>
                </a:solidFill>
              </a:rPr>
              <a:t>wholesale price, tax, </a:t>
            </a:r>
            <a:r>
              <a:rPr lang="ro-RO" sz="2000" dirty="0" smtClean="0">
                <a:solidFill>
                  <a:srgbClr val="002060"/>
                </a:solidFill>
              </a:rPr>
              <a:t>e</a:t>
            </a:r>
            <a:r>
              <a:rPr lang="en-US" sz="2000" dirty="0" err="1" smtClean="0">
                <a:solidFill>
                  <a:srgbClr val="002060"/>
                </a:solidFill>
              </a:rPr>
              <a:t>tc</a:t>
            </a:r>
            <a:r>
              <a:rPr lang="en-US" sz="2000" dirty="0">
                <a:solidFill>
                  <a:srgbClr val="002060"/>
                </a:solidFill>
              </a:rPr>
              <a:t>.)</a:t>
            </a:r>
          </a:p>
          <a:p>
            <a:r>
              <a:rPr lang="ro-RO" sz="2000" dirty="0" smtClean="0">
                <a:solidFill>
                  <a:srgbClr val="002060"/>
                </a:solidFill>
              </a:rPr>
              <a:t>Affordability </a:t>
            </a:r>
            <a:r>
              <a:rPr lang="ro-RO" sz="2000" dirty="0">
                <a:solidFill>
                  <a:srgbClr val="002060"/>
                </a:solidFill>
              </a:rPr>
              <a:t>affects:</a:t>
            </a:r>
          </a:p>
          <a:p>
            <a:pPr marL="0" indent="0">
              <a:buNone/>
            </a:pPr>
            <a:r>
              <a:rPr lang="ro-RO" sz="2000" dirty="0" smtClean="0">
                <a:solidFill>
                  <a:srgbClr val="002060"/>
                </a:solidFill>
              </a:rPr>
              <a:t>	- Average </a:t>
            </a:r>
            <a:r>
              <a:rPr lang="ro-RO" sz="2000" dirty="0">
                <a:solidFill>
                  <a:srgbClr val="002060"/>
                </a:solidFill>
              </a:rPr>
              <a:t>consumer</a:t>
            </a:r>
          </a:p>
          <a:p>
            <a:pPr marL="0" indent="0">
              <a:buNone/>
            </a:pPr>
            <a:r>
              <a:rPr lang="ro-RO" sz="2000" dirty="0" smtClean="0">
                <a:solidFill>
                  <a:srgbClr val="002060"/>
                </a:solidFill>
              </a:rPr>
              <a:t>	- Poorest </a:t>
            </a:r>
            <a:r>
              <a:rPr lang="ro-RO" sz="2000" dirty="0">
                <a:solidFill>
                  <a:srgbClr val="002060"/>
                </a:solidFill>
              </a:rPr>
              <a:t>consumer</a:t>
            </a:r>
          </a:p>
          <a:p>
            <a:pPr marL="0" indent="0">
              <a:buNone/>
            </a:pPr>
            <a:r>
              <a:rPr lang="ro-RO" sz="2000" dirty="0" smtClean="0">
                <a:solidFill>
                  <a:srgbClr val="002060"/>
                </a:solidFill>
              </a:rPr>
              <a:t>	- Industrial </a:t>
            </a:r>
            <a:r>
              <a:rPr lang="ro-RO" sz="2000" dirty="0">
                <a:solidFill>
                  <a:srgbClr val="002060"/>
                </a:solidFill>
              </a:rPr>
              <a:t>competitiveness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2060"/>
                </a:solidFill>
              </a:rPr>
              <a:t>Regulatory </a:t>
            </a:r>
            <a:r>
              <a:rPr lang="en-US" sz="2000" dirty="0">
                <a:solidFill>
                  <a:srgbClr val="002060"/>
                </a:solidFill>
              </a:rPr>
              <a:t>changes already made: adaptation or replacement</a:t>
            </a:r>
            <a:r>
              <a:rPr lang="en-US" sz="2000" dirty="0" smtClean="0">
                <a:solidFill>
                  <a:srgbClr val="002060"/>
                </a:solidFill>
              </a:rPr>
              <a:t>?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942101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  <a:fontScheme name="Custom 2">
    <a:majorFont>
      <a:latin typeface="Garamond"/>
      <a:ea typeface=""/>
      <a:cs typeface=""/>
    </a:majorFont>
    <a:minorFont>
      <a:latin typeface="Garamond"/>
      <a:ea typeface=""/>
      <a:cs typeface="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812</Words>
  <Application>Microsoft Office PowerPoint</Application>
  <PresentationFormat>On-screen Show (4:3)</PresentationFormat>
  <Paragraphs>137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Challenges of current  market designs </vt:lpstr>
      <vt:lpstr>The structure of  the gross production (2015)</vt:lpstr>
      <vt:lpstr>The strengths promoted  </vt:lpstr>
      <vt:lpstr>The available installed capacities 2010-2014 – wind</vt:lpstr>
      <vt:lpstr>The available installed capacities 2010-2014 solar</vt:lpstr>
      <vt:lpstr> RES development – priority versus challenges</vt:lpstr>
      <vt:lpstr>Profitability of producers versus  Affordability for consumers</vt:lpstr>
      <vt:lpstr> Clean energy has a cost - bridging the gap between costs and benefits Energy production typically results in direct and indirect costs to the producer and to the society: </vt:lpstr>
      <vt:lpstr>Positive Overall Economic Effects</vt:lpstr>
      <vt:lpstr>Address sensitivities of SEE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Anca_local</dc:creator>
  <cp:lastModifiedBy>Elena Popescu</cp:lastModifiedBy>
  <cp:revision>37</cp:revision>
  <dcterms:created xsi:type="dcterms:W3CDTF">2006-08-16T00:00:00Z</dcterms:created>
  <dcterms:modified xsi:type="dcterms:W3CDTF">2016-10-07T08:27:26Z</dcterms:modified>
</cp:coreProperties>
</file>